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121"/>
  </p:notesMasterIdLst>
  <p:handoutMasterIdLst>
    <p:handoutMasterId r:id="rId122"/>
  </p:handoutMasterIdLst>
  <p:sldIdLst>
    <p:sldId id="292" r:id="rId5"/>
    <p:sldId id="299" r:id="rId6"/>
    <p:sldId id="300" r:id="rId7"/>
    <p:sldId id="334" r:id="rId8"/>
    <p:sldId id="335" r:id="rId9"/>
    <p:sldId id="338" r:id="rId10"/>
    <p:sldId id="339" r:id="rId11"/>
    <p:sldId id="341" r:id="rId12"/>
    <p:sldId id="340" r:id="rId13"/>
    <p:sldId id="344" r:id="rId14"/>
    <p:sldId id="342" r:id="rId15"/>
    <p:sldId id="343" r:id="rId16"/>
    <p:sldId id="345" r:id="rId17"/>
    <p:sldId id="346" r:id="rId18"/>
    <p:sldId id="347" r:id="rId19"/>
    <p:sldId id="348" r:id="rId20"/>
    <p:sldId id="349" r:id="rId21"/>
    <p:sldId id="351" r:id="rId22"/>
    <p:sldId id="352" r:id="rId23"/>
    <p:sldId id="353" r:id="rId24"/>
    <p:sldId id="354" r:id="rId25"/>
    <p:sldId id="355" r:id="rId26"/>
    <p:sldId id="356" r:id="rId27"/>
    <p:sldId id="357" r:id="rId28"/>
    <p:sldId id="358" r:id="rId29"/>
    <p:sldId id="359" r:id="rId30"/>
    <p:sldId id="361" r:id="rId31"/>
    <p:sldId id="362" r:id="rId32"/>
    <p:sldId id="371" r:id="rId33"/>
    <p:sldId id="372" r:id="rId34"/>
    <p:sldId id="373" r:id="rId35"/>
    <p:sldId id="374" r:id="rId36"/>
    <p:sldId id="375" r:id="rId37"/>
    <p:sldId id="376" r:id="rId38"/>
    <p:sldId id="378" r:id="rId39"/>
    <p:sldId id="377" r:id="rId40"/>
    <p:sldId id="379" r:id="rId41"/>
    <p:sldId id="380" r:id="rId42"/>
    <p:sldId id="382" r:id="rId43"/>
    <p:sldId id="381" r:id="rId44"/>
    <p:sldId id="383" r:id="rId45"/>
    <p:sldId id="384" r:id="rId46"/>
    <p:sldId id="385" r:id="rId47"/>
    <p:sldId id="386" r:id="rId48"/>
    <p:sldId id="387" r:id="rId49"/>
    <p:sldId id="388" r:id="rId50"/>
    <p:sldId id="389" r:id="rId51"/>
    <p:sldId id="390" r:id="rId52"/>
    <p:sldId id="391" r:id="rId53"/>
    <p:sldId id="392" r:id="rId54"/>
    <p:sldId id="393" r:id="rId55"/>
    <p:sldId id="394" r:id="rId56"/>
    <p:sldId id="395" r:id="rId57"/>
    <p:sldId id="396" r:id="rId58"/>
    <p:sldId id="397" r:id="rId59"/>
    <p:sldId id="398" r:id="rId60"/>
    <p:sldId id="399" r:id="rId61"/>
    <p:sldId id="400" r:id="rId62"/>
    <p:sldId id="401" r:id="rId63"/>
    <p:sldId id="402" r:id="rId64"/>
    <p:sldId id="337" r:id="rId65"/>
    <p:sldId id="404" r:id="rId66"/>
    <p:sldId id="405" r:id="rId67"/>
    <p:sldId id="406" r:id="rId68"/>
    <p:sldId id="407" r:id="rId69"/>
    <p:sldId id="408" r:id="rId70"/>
    <p:sldId id="409" r:id="rId71"/>
    <p:sldId id="410" r:id="rId72"/>
    <p:sldId id="411" r:id="rId73"/>
    <p:sldId id="412" r:id="rId74"/>
    <p:sldId id="413" r:id="rId75"/>
    <p:sldId id="414" r:id="rId76"/>
    <p:sldId id="415" r:id="rId77"/>
    <p:sldId id="416" r:id="rId78"/>
    <p:sldId id="417" r:id="rId79"/>
    <p:sldId id="418" r:id="rId80"/>
    <p:sldId id="419" r:id="rId81"/>
    <p:sldId id="420" r:id="rId82"/>
    <p:sldId id="421" r:id="rId83"/>
    <p:sldId id="422" r:id="rId84"/>
    <p:sldId id="423" r:id="rId85"/>
    <p:sldId id="424" r:id="rId86"/>
    <p:sldId id="425" r:id="rId87"/>
    <p:sldId id="426" r:id="rId88"/>
    <p:sldId id="427" r:id="rId89"/>
    <p:sldId id="428" r:id="rId90"/>
    <p:sldId id="429" r:id="rId91"/>
    <p:sldId id="432" r:id="rId92"/>
    <p:sldId id="430" r:id="rId93"/>
    <p:sldId id="431" r:id="rId94"/>
    <p:sldId id="433" r:id="rId95"/>
    <p:sldId id="434" r:id="rId96"/>
    <p:sldId id="435" r:id="rId97"/>
    <p:sldId id="436" r:id="rId98"/>
    <p:sldId id="437" r:id="rId99"/>
    <p:sldId id="438" r:id="rId100"/>
    <p:sldId id="439" r:id="rId101"/>
    <p:sldId id="440" r:id="rId102"/>
    <p:sldId id="441" r:id="rId103"/>
    <p:sldId id="442" r:id="rId104"/>
    <p:sldId id="443" r:id="rId105"/>
    <p:sldId id="444" r:id="rId106"/>
    <p:sldId id="445" r:id="rId107"/>
    <p:sldId id="446" r:id="rId108"/>
    <p:sldId id="447" r:id="rId109"/>
    <p:sldId id="448" r:id="rId110"/>
    <p:sldId id="449" r:id="rId111"/>
    <p:sldId id="450" r:id="rId112"/>
    <p:sldId id="451" r:id="rId113"/>
    <p:sldId id="452" r:id="rId114"/>
    <p:sldId id="455" r:id="rId115"/>
    <p:sldId id="456" r:id="rId116"/>
    <p:sldId id="457" r:id="rId117"/>
    <p:sldId id="458" r:id="rId118"/>
    <p:sldId id="459" r:id="rId119"/>
    <p:sldId id="460" r:id="rId1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E25E649-3F16-4E02-A733-19D2CDBF48F0}"/>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26" autoAdjust="0"/>
    <p:restoredTop sz="94631" autoAdjust="0"/>
  </p:normalViewPr>
  <p:slideViewPr>
    <p:cSldViewPr snapToGrid="0">
      <p:cViewPr varScale="1">
        <p:scale>
          <a:sx n="82" d="100"/>
          <a:sy n="82" d="100"/>
        </p:scale>
        <p:origin x="686" y="72"/>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presProps" Target="pres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viewProps" Target="viewProps.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notesMaster" Target="notesMasters/notes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12/20/2024</a:t>
            </a:fld>
            <a:endParaRPr lang="en-US"/>
          </a:p>
        </p:txBody>
      </p:sp>
      <p:sp>
        <p:nvSpPr>
          <p:cNvPr id="4" name="Footer Placeholder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EC30E-1A71-4188-9BE7-E2A64929A436}" type="datetimeFigureOut">
              <a:rPr lang="en-US" noProof="0" smtClean="0"/>
              <a:t>12/20/2024</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30193B-564F-4854-8A52-728F3FB19C85}" type="slidenum">
              <a:rPr lang="en-US" noProof="0" smtClean="0"/>
              <a:t>‹#›</a:t>
            </a:fld>
            <a:endParaRPr lang="en-US" noProof="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hasCustomPrompt="1"/>
          </p:nvPr>
        </p:nvSpPr>
        <p:spPr/>
        <p:txBody>
          <a:bodyPr/>
          <a:lstStyle>
            <a:lvl1pPr>
              <a:defRPr>
                <a:solidFill>
                  <a:schemeClr val="tx1">
                    <a:lumMod val="75000"/>
                    <a:lumOff val="25000"/>
                  </a:schemeClr>
                </a:solidFill>
              </a:defRPr>
            </a:lvl1pPr>
          </a:lstStyle>
          <a:p>
            <a:r>
              <a:rPr lang="en-US" noProof="0"/>
              <a:t>Click to edit page title</a:t>
            </a:r>
          </a:p>
        </p:txBody>
      </p:sp>
      <p:sp>
        <p:nvSpPr>
          <p:cNvPr id="5" name="Subtitle 2">
            <a:extLst>
              <a:ext uri="{FF2B5EF4-FFF2-40B4-BE49-F238E27FC236}">
                <a16:creationId xmlns:a16="http://schemas.microsoft.com/office/drawing/2014/main" id="{10727B06-56A8-44A2-B6C2-9ED183D107F3}"/>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6" name="Slide Number Placeholder 5">
            <a:extLst>
              <a:ext uri="{FF2B5EF4-FFF2-40B4-BE49-F238E27FC236}">
                <a16:creationId xmlns:a16="http://schemas.microsoft.com/office/drawing/2014/main" id="{7A47F3D0-41FC-4430-9F9E-1F78A18D65FE}"/>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7" name="Footer Placeholder 6">
            <a:extLst>
              <a:ext uri="{FF2B5EF4-FFF2-40B4-BE49-F238E27FC236}">
                <a16:creationId xmlns:a16="http://schemas.microsoft.com/office/drawing/2014/main" id="{2ED798F6-1F12-46CE-9AFD-CC66555A191D}"/>
              </a:ext>
            </a:extLst>
          </p:cNvPr>
          <p:cNvSpPr>
            <a:spLocks noGrp="1"/>
          </p:cNvSpPr>
          <p:nvPr>
            <p:ph type="ftr" sz="quarter" idx="34"/>
          </p:nvPr>
        </p:nvSpPr>
        <p:spPr/>
        <p:txBody>
          <a:bodyPr/>
          <a:lstStyle/>
          <a:p>
            <a:r>
              <a:rPr lang="en-US" noProof="0"/>
              <a:t>RECAM SOLUTIONS PRIVATE LIMITED</a:t>
            </a:r>
            <a:endParaRPr lang="en-US" noProof="0" dirty="0"/>
          </a:p>
        </p:txBody>
      </p:sp>
    </p:spTree>
    <p:extLst>
      <p:ext uri="{BB962C8B-B14F-4D97-AF65-F5344CB8AC3E}">
        <p14:creationId xmlns:p14="http://schemas.microsoft.com/office/powerpoint/2010/main" val="1505855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hank You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D31C544-1372-4B34-8149-B6058B8CC577}"/>
              </a:ext>
            </a:extLst>
          </p:cNvPr>
          <p:cNvSpPr/>
          <p:nvPr userDrawn="1"/>
        </p:nvSpPr>
        <p:spPr>
          <a:xfrm>
            <a:off x="11793520" y="0"/>
            <a:ext cx="35276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7B2598CA-3443-4098-80E7-1F16DC9A13CC}"/>
              </a:ext>
            </a:extLst>
          </p:cNvPr>
          <p:cNvSpPr/>
          <p:nvPr userDrawn="1"/>
        </p:nvSpPr>
        <p:spPr>
          <a:xfrm rot="5400000">
            <a:off x="8740140" y="3406142"/>
            <a:ext cx="6857999"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11">
            <a:extLst>
              <a:ext uri="{FF2B5EF4-FFF2-40B4-BE49-F238E27FC236}">
                <a16:creationId xmlns:a16="http://schemas.microsoft.com/office/drawing/2014/main" id="{BE421EAA-68E8-4AED-BA2F-01A6AC66859D}"/>
              </a:ext>
            </a:extLst>
          </p:cNvPr>
          <p:cNvSpPr>
            <a:spLocks noGrp="1"/>
          </p:cNvSpPr>
          <p:nvPr>
            <p:ph type="pic" sz="quarter" idx="10" hasCustomPrompt="1"/>
          </p:nvPr>
        </p:nvSpPr>
        <p:spPr>
          <a:xfrm>
            <a:off x="1" y="0"/>
            <a:ext cx="10655455" cy="6858000"/>
          </a:xfrm>
          <a:custGeom>
            <a:avLst/>
            <a:gdLst>
              <a:gd name="connsiteX0" fmla="*/ 8526285 w 10655455"/>
              <a:gd name="connsiteY0" fmla="*/ 6283111 h 6858000"/>
              <a:gd name="connsiteX1" fmla="*/ 10157124 w 10655455"/>
              <a:gd name="connsiteY1" fmla="*/ 6283111 h 6858000"/>
              <a:gd name="connsiteX2" fmla="*/ 10407209 w 10655455"/>
              <a:gd name="connsiteY2" fmla="*/ 6430504 h 6858000"/>
              <a:gd name="connsiteX3" fmla="*/ 10606716 w 10655455"/>
              <a:gd name="connsiteY3" fmla="*/ 6774068 h 6858000"/>
              <a:gd name="connsiteX4" fmla="*/ 10655455 w 10655455"/>
              <a:gd name="connsiteY4" fmla="*/ 6858000 h 6858000"/>
              <a:gd name="connsiteX5" fmla="*/ 8025501 w 10655455"/>
              <a:gd name="connsiteY5" fmla="*/ 6858000 h 6858000"/>
              <a:gd name="connsiteX6" fmla="*/ 8129453 w 10655455"/>
              <a:gd name="connsiteY6" fmla="*/ 6678214 h 6858000"/>
              <a:gd name="connsiteX7" fmla="*/ 8272677 w 10655455"/>
              <a:gd name="connsiteY7" fmla="*/ 6430504 h 6858000"/>
              <a:gd name="connsiteX8" fmla="*/ 8526285 w 10655455"/>
              <a:gd name="connsiteY8" fmla="*/ 6283111 h 6858000"/>
              <a:gd name="connsiteX9" fmla="*/ 8508611 w 10655455"/>
              <a:gd name="connsiteY9" fmla="*/ 4776272 h 6858000"/>
              <a:gd name="connsiteX10" fmla="*/ 9153763 w 10655455"/>
              <a:gd name="connsiteY10" fmla="*/ 4776272 h 6858000"/>
              <a:gd name="connsiteX11" fmla="*/ 9252696 w 10655455"/>
              <a:gd name="connsiteY11" fmla="*/ 4834580 h 6858000"/>
              <a:gd name="connsiteX12" fmla="*/ 9575969 w 10655455"/>
              <a:gd name="connsiteY12" fmla="*/ 5391278 h 6858000"/>
              <a:gd name="connsiteX13" fmla="*/ 9575969 w 10655455"/>
              <a:gd name="connsiteY13" fmla="*/ 5505116 h 6858000"/>
              <a:gd name="connsiteX14" fmla="*/ 9252696 w 10655455"/>
              <a:gd name="connsiteY14" fmla="*/ 6061815 h 6858000"/>
              <a:gd name="connsiteX15" fmla="*/ 9153763 w 10655455"/>
              <a:gd name="connsiteY15" fmla="*/ 6120122 h 6858000"/>
              <a:gd name="connsiteX16" fmla="*/ 8508611 w 10655455"/>
              <a:gd name="connsiteY16" fmla="*/ 6120122 h 6858000"/>
              <a:gd name="connsiteX17" fmla="*/ 8408284 w 10655455"/>
              <a:gd name="connsiteY17" fmla="*/ 6061815 h 6858000"/>
              <a:gd name="connsiteX18" fmla="*/ 8086404 w 10655455"/>
              <a:gd name="connsiteY18" fmla="*/ 5505116 h 6858000"/>
              <a:gd name="connsiteX19" fmla="*/ 8086404 w 10655455"/>
              <a:gd name="connsiteY19" fmla="*/ 5391278 h 6858000"/>
              <a:gd name="connsiteX20" fmla="*/ 8408284 w 10655455"/>
              <a:gd name="connsiteY20" fmla="*/ 4834580 h 6858000"/>
              <a:gd name="connsiteX21" fmla="*/ 8508611 w 10655455"/>
              <a:gd name="connsiteY21" fmla="*/ 4776272 h 6858000"/>
              <a:gd name="connsiteX22" fmla="*/ 8438383 w 10655455"/>
              <a:gd name="connsiteY22" fmla="*/ 4182594 h 6858000"/>
              <a:gd name="connsiteX23" fmla="*/ 8671249 w 10655455"/>
              <a:gd name="connsiteY23" fmla="*/ 4182594 h 6858000"/>
              <a:gd name="connsiteX24" fmla="*/ 8706958 w 10655455"/>
              <a:gd name="connsiteY24" fmla="*/ 4203640 h 6858000"/>
              <a:gd name="connsiteX25" fmla="*/ 8823642 w 10655455"/>
              <a:gd name="connsiteY25" fmla="*/ 4404579 h 6858000"/>
              <a:gd name="connsiteX26" fmla="*/ 8823642 w 10655455"/>
              <a:gd name="connsiteY26" fmla="*/ 4445668 h 6858000"/>
              <a:gd name="connsiteX27" fmla="*/ 8706958 w 10655455"/>
              <a:gd name="connsiteY27" fmla="*/ 4646606 h 6858000"/>
              <a:gd name="connsiteX28" fmla="*/ 8671249 w 10655455"/>
              <a:gd name="connsiteY28" fmla="*/ 4667652 h 6858000"/>
              <a:gd name="connsiteX29" fmla="*/ 8438383 w 10655455"/>
              <a:gd name="connsiteY29" fmla="*/ 4667652 h 6858000"/>
              <a:gd name="connsiteX30" fmla="*/ 8402170 w 10655455"/>
              <a:gd name="connsiteY30" fmla="*/ 4646606 h 6858000"/>
              <a:gd name="connsiteX31" fmla="*/ 8285989 w 10655455"/>
              <a:gd name="connsiteY31" fmla="*/ 4445668 h 6858000"/>
              <a:gd name="connsiteX32" fmla="*/ 8285989 w 10655455"/>
              <a:gd name="connsiteY32" fmla="*/ 4404579 h 6858000"/>
              <a:gd name="connsiteX33" fmla="*/ 8402170 w 10655455"/>
              <a:gd name="connsiteY33" fmla="*/ 4203640 h 6858000"/>
              <a:gd name="connsiteX34" fmla="*/ 8438383 w 10655455"/>
              <a:gd name="connsiteY34" fmla="*/ 4182594 h 6858000"/>
              <a:gd name="connsiteX35" fmla="*/ 7678681 w 10655455"/>
              <a:gd name="connsiteY35" fmla="*/ 3459104 h 6858000"/>
              <a:gd name="connsiteX36" fmla="*/ 8119685 w 10655455"/>
              <a:gd name="connsiteY36" fmla="*/ 3459104 h 6858000"/>
              <a:gd name="connsiteX37" fmla="*/ 8187313 w 10655455"/>
              <a:gd name="connsiteY37" fmla="*/ 3498961 h 6858000"/>
              <a:gd name="connsiteX38" fmla="*/ 8408292 w 10655455"/>
              <a:gd name="connsiteY38" fmla="*/ 3879501 h 6858000"/>
              <a:gd name="connsiteX39" fmla="*/ 8408292 w 10655455"/>
              <a:gd name="connsiteY39" fmla="*/ 3957318 h 6858000"/>
              <a:gd name="connsiteX40" fmla="*/ 8187313 w 10655455"/>
              <a:gd name="connsiteY40" fmla="*/ 4337857 h 6858000"/>
              <a:gd name="connsiteX41" fmla="*/ 8119685 w 10655455"/>
              <a:gd name="connsiteY41" fmla="*/ 4377714 h 6858000"/>
              <a:gd name="connsiteX42" fmla="*/ 7678681 w 10655455"/>
              <a:gd name="connsiteY42" fmla="*/ 4377714 h 6858000"/>
              <a:gd name="connsiteX43" fmla="*/ 7610101 w 10655455"/>
              <a:gd name="connsiteY43" fmla="*/ 4337857 h 6858000"/>
              <a:gd name="connsiteX44" fmla="*/ 7390076 w 10655455"/>
              <a:gd name="connsiteY44" fmla="*/ 3957318 h 6858000"/>
              <a:gd name="connsiteX45" fmla="*/ 7390076 w 10655455"/>
              <a:gd name="connsiteY45" fmla="*/ 3879501 h 6858000"/>
              <a:gd name="connsiteX46" fmla="*/ 7610101 w 10655455"/>
              <a:gd name="connsiteY46" fmla="*/ 3498961 h 6858000"/>
              <a:gd name="connsiteX47" fmla="*/ 7678681 w 10655455"/>
              <a:gd name="connsiteY47" fmla="*/ 3459104 h 6858000"/>
              <a:gd name="connsiteX48" fmla="*/ 9108816 w 10655455"/>
              <a:gd name="connsiteY48" fmla="*/ 2082751 h 6858000"/>
              <a:gd name="connsiteX49" fmla="*/ 9876937 w 10655455"/>
              <a:gd name="connsiteY49" fmla="*/ 2082751 h 6858000"/>
              <a:gd name="connsiteX50" fmla="*/ 9994727 w 10655455"/>
              <a:gd name="connsiteY50" fmla="*/ 2152172 h 6858000"/>
              <a:gd name="connsiteX51" fmla="*/ 10379617 w 10655455"/>
              <a:gd name="connsiteY51" fmla="*/ 2814978 h 6858000"/>
              <a:gd name="connsiteX52" fmla="*/ 10379617 w 10655455"/>
              <a:gd name="connsiteY52" fmla="*/ 2950515 h 6858000"/>
              <a:gd name="connsiteX53" fmla="*/ 9994727 w 10655455"/>
              <a:gd name="connsiteY53" fmla="*/ 3613321 h 6858000"/>
              <a:gd name="connsiteX54" fmla="*/ 9876937 w 10655455"/>
              <a:gd name="connsiteY54" fmla="*/ 3682742 h 6858000"/>
              <a:gd name="connsiteX55" fmla="*/ 9108816 w 10655455"/>
              <a:gd name="connsiteY55" fmla="*/ 3682742 h 6858000"/>
              <a:gd name="connsiteX56" fmla="*/ 8989367 w 10655455"/>
              <a:gd name="connsiteY56" fmla="*/ 3613321 h 6858000"/>
              <a:gd name="connsiteX57" fmla="*/ 8606137 w 10655455"/>
              <a:gd name="connsiteY57" fmla="*/ 2950515 h 6858000"/>
              <a:gd name="connsiteX58" fmla="*/ 8606137 w 10655455"/>
              <a:gd name="connsiteY58" fmla="*/ 2814978 h 6858000"/>
              <a:gd name="connsiteX59" fmla="*/ 8989367 w 10655455"/>
              <a:gd name="connsiteY59" fmla="*/ 2152172 h 6858000"/>
              <a:gd name="connsiteX60" fmla="*/ 9108816 w 10655455"/>
              <a:gd name="connsiteY60" fmla="*/ 2082751 h 6858000"/>
              <a:gd name="connsiteX61" fmla="*/ 1321854 w 10655455"/>
              <a:gd name="connsiteY61" fmla="*/ 2071857 h 6858000"/>
              <a:gd name="connsiteX62" fmla="*/ 5365317 w 10655455"/>
              <a:gd name="connsiteY62" fmla="*/ 2071857 h 6858000"/>
              <a:gd name="connsiteX63" fmla="*/ 5985373 w 10655455"/>
              <a:gd name="connsiteY63" fmla="*/ 2437296 h 6858000"/>
              <a:gd name="connsiteX64" fmla="*/ 8011470 w 10655455"/>
              <a:gd name="connsiteY64" fmla="*/ 5926372 h 6858000"/>
              <a:gd name="connsiteX65" fmla="*/ 8011470 w 10655455"/>
              <a:gd name="connsiteY65" fmla="*/ 6639850 h 6858000"/>
              <a:gd name="connsiteX66" fmla="*/ 7904625 w 10655455"/>
              <a:gd name="connsiteY66" fmla="*/ 6823844 h 6858000"/>
              <a:gd name="connsiteX67" fmla="*/ 7884791 w 10655455"/>
              <a:gd name="connsiteY67" fmla="*/ 6858000 h 6858000"/>
              <a:gd name="connsiteX68" fmla="*/ 0 w 10655455"/>
              <a:gd name="connsiteY68" fmla="*/ 6858000 h 6858000"/>
              <a:gd name="connsiteX69" fmla="*/ 0 w 10655455"/>
              <a:gd name="connsiteY69" fmla="*/ 3635967 h 6858000"/>
              <a:gd name="connsiteX70" fmla="*/ 27177 w 10655455"/>
              <a:gd name="connsiteY70" fmla="*/ 3588964 h 6858000"/>
              <a:gd name="connsiteX71" fmla="*/ 693065 w 10655455"/>
              <a:gd name="connsiteY71" fmla="*/ 2437296 h 6858000"/>
              <a:gd name="connsiteX72" fmla="*/ 1321854 w 10655455"/>
              <a:gd name="connsiteY72" fmla="*/ 2071857 h 6858000"/>
              <a:gd name="connsiteX73" fmla="*/ 6786399 w 10655455"/>
              <a:gd name="connsiteY73" fmla="*/ 753840 h 6858000"/>
              <a:gd name="connsiteX74" fmla="*/ 8025968 w 10655455"/>
              <a:gd name="connsiteY74" fmla="*/ 753840 h 6858000"/>
              <a:gd name="connsiteX75" fmla="*/ 8216053 w 10655455"/>
              <a:gd name="connsiteY75" fmla="*/ 865869 h 6858000"/>
              <a:gd name="connsiteX76" fmla="*/ 8837177 w 10655455"/>
              <a:gd name="connsiteY76" fmla="*/ 1935484 h 6858000"/>
              <a:gd name="connsiteX77" fmla="*/ 8837177 w 10655455"/>
              <a:gd name="connsiteY77" fmla="*/ 2154207 h 6858000"/>
              <a:gd name="connsiteX78" fmla="*/ 8216053 w 10655455"/>
              <a:gd name="connsiteY78" fmla="*/ 3223823 h 6858000"/>
              <a:gd name="connsiteX79" fmla="*/ 8025968 w 10655455"/>
              <a:gd name="connsiteY79" fmla="*/ 3335852 h 6858000"/>
              <a:gd name="connsiteX80" fmla="*/ 6786399 w 10655455"/>
              <a:gd name="connsiteY80" fmla="*/ 3335852 h 6858000"/>
              <a:gd name="connsiteX81" fmla="*/ 6593637 w 10655455"/>
              <a:gd name="connsiteY81" fmla="*/ 3223823 h 6858000"/>
              <a:gd name="connsiteX82" fmla="*/ 5975192 w 10655455"/>
              <a:gd name="connsiteY82" fmla="*/ 2154207 h 6858000"/>
              <a:gd name="connsiteX83" fmla="*/ 5975192 w 10655455"/>
              <a:gd name="connsiteY83" fmla="*/ 1935484 h 6858000"/>
              <a:gd name="connsiteX84" fmla="*/ 6593637 w 10655455"/>
              <a:gd name="connsiteY84" fmla="*/ 865869 h 6858000"/>
              <a:gd name="connsiteX85" fmla="*/ 6786399 w 10655455"/>
              <a:gd name="connsiteY85" fmla="*/ 753840 h 6858000"/>
              <a:gd name="connsiteX86" fmla="*/ 0 w 10655455"/>
              <a:gd name="connsiteY86" fmla="*/ 0 h 6858000"/>
              <a:gd name="connsiteX87" fmla="*/ 6966294 w 10655455"/>
              <a:gd name="connsiteY87" fmla="*/ 0 h 6858000"/>
              <a:gd name="connsiteX88" fmla="*/ 6852387 w 10655455"/>
              <a:gd name="connsiteY88" fmla="*/ 196155 h 6858000"/>
              <a:gd name="connsiteX89" fmla="*/ 6043321 w 10655455"/>
              <a:gd name="connsiteY89" fmla="*/ 1589421 h 6858000"/>
              <a:gd name="connsiteX90" fmla="*/ 5423265 w 10655455"/>
              <a:gd name="connsiteY90" fmla="*/ 1954861 h 6858000"/>
              <a:gd name="connsiteX91" fmla="*/ 1379802 w 10655455"/>
              <a:gd name="connsiteY91" fmla="*/ 1954861 h 6858000"/>
              <a:gd name="connsiteX92" fmla="*/ 751013 w 10655455"/>
              <a:gd name="connsiteY92" fmla="*/ 1589421 h 6858000"/>
              <a:gd name="connsiteX93" fmla="*/ 1951 w 10655455"/>
              <a:gd name="connsiteY93" fmla="*/ 293901 h 6858000"/>
              <a:gd name="connsiteX94" fmla="*/ 0 w 10655455"/>
              <a:gd name="connsiteY94" fmla="*/ 29052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655455" h="6858000">
                <a:moveTo>
                  <a:pt x="8526285" y="6283111"/>
                </a:moveTo>
                <a:cubicBezTo>
                  <a:pt x="8526285" y="6283111"/>
                  <a:pt x="8526285" y="6283111"/>
                  <a:pt x="10157124" y="6283111"/>
                </a:cubicBezTo>
                <a:cubicBezTo>
                  <a:pt x="10259271" y="6283111"/>
                  <a:pt x="10357896" y="6339261"/>
                  <a:pt x="10407209" y="6430504"/>
                </a:cubicBezTo>
                <a:cubicBezTo>
                  <a:pt x="10407209" y="6430504"/>
                  <a:pt x="10407209" y="6430504"/>
                  <a:pt x="10606716" y="6774068"/>
                </a:cubicBezTo>
                <a:lnTo>
                  <a:pt x="10655455" y="6858000"/>
                </a:lnTo>
                <a:lnTo>
                  <a:pt x="8025501" y="6858000"/>
                </a:lnTo>
                <a:lnTo>
                  <a:pt x="8129453" y="6678214"/>
                </a:lnTo>
                <a:cubicBezTo>
                  <a:pt x="8174148" y="6600912"/>
                  <a:pt x="8221824" y="6518457"/>
                  <a:pt x="8272677" y="6430504"/>
                </a:cubicBezTo>
                <a:cubicBezTo>
                  <a:pt x="8325512" y="6339261"/>
                  <a:pt x="8420615" y="6283111"/>
                  <a:pt x="8526285" y="6283111"/>
                </a:cubicBezTo>
                <a:close/>
                <a:moveTo>
                  <a:pt x="8508611" y="4776272"/>
                </a:moveTo>
                <a:cubicBezTo>
                  <a:pt x="8508611" y="4776272"/>
                  <a:pt x="8508611" y="4776272"/>
                  <a:pt x="9153763" y="4776272"/>
                </a:cubicBezTo>
                <a:cubicBezTo>
                  <a:pt x="9194173" y="4776272"/>
                  <a:pt x="9233188" y="4798484"/>
                  <a:pt x="9252696" y="4834580"/>
                </a:cubicBezTo>
                <a:cubicBezTo>
                  <a:pt x="9252696" y="4834580"/>
                  <a:pt x="9252696" y="4834580"/>
                  <a:pt x="9575969" y="5391278"/>
                </a:cubicBezTo>
                <a:cubicBezTo>
                  <a:pt x="9596871" y="5425985"/>
                  <a:pt x="9596871" y="5470409"/>
                  <a:pt x="9575969" y="5505116"/>
                </a:cubicBezTo>
                <a:cubicBezTo>
                  <a:pt x="9575969" y="5505116"/>
                  <a:pt x="9575969" y="5505116"/>
                  <a:pt x="9252696" y="6061815"/>
                </a:cubicBezTo>
                <a:cubicBezTo>
                  <a:pt x="9233188" y="6097909"/>
                  <a:pt x="9194173" y="6120122"/>
                  <a:pt x="9153763" y="6120122"/>
                </a:cubicBezTo>
                <a:cubicBezTo>
                  <a:pt x="9153763" y="6120122"/>
                  <a:pt x="9153763" y="6120122"/>
                  <a:pt x="8508611" y="6120122"/>
                </a:cubicBezTo>
                <a:cubicBezTo>
                  <a:pt x="8466808" y="6120122"/>
                  <a:pt x="8429186" y="6097909"/>
                  <a:pt x="8408284" y="6061815"/>
                </a:cubicBezTo>
                <a:cubicBezTo>
                  <a:pt x="8408284" y="6061815"/>
                  <a:pt x="8408284" y="6061815"/>
                  <a:pt x="8086404" y="5505116"/>
                </a:cubicBezTo>
                <a:cubicBezTo>
                  <a:pt x="8065503" y="5470409"/>
                  <a:pt x="8065503" y="5425985"/>
                  <a:pt x="8086404" y="5391278"/>
                </a:cubicBezTo>
                <a:cubicBezTo>
                  <a:pt x="8086404" y="5391278"/>
                  <a:pt x="8086404" y="5391278"/>
                  <a:pt x="8408284" y="4834580"/>
                </a:cubicBezTo>
                <a:cubicBezTo>
                  <a:pt x="8429186" y="4798484"/>
                  <a:pt x="8466808" y="4776272"/>
                  <a:pt x="8508611" y="4776272"/>
                </a:cubicBezTo>
                <a:close/>
                <a:moveTo>
                  <a:pt x="8438383" y="4182594"/>
                </a:moveTo>
                <a:cubicBezTo>
                  <a:pt x="8438383" y="4182594"/>
                  <a:pt x="8438383" y="4182594"/>
                  <a:pt x="8671249" y="4182594"/>
                </a:cubicBezTo>
                <a:cubicBezTo>
                  <a:pt x="8685834" y="4182594"/>
                  <a:pt x="8699916" y="4190612"/>
                  <a:pt x="8706958" y="4203640"/>
                </a:cubicBezTo>
                <a:cubicBezTo>
                  <a:pt x="8706958" y="4203640"/>
                  <a:pt x="8706958" y="4203640"/>
                  <a:pt x="8823642" y="4404579"/>
                </a:cubicBezTo>
                <a:cubicBezTo>
                  <a:pt x="8831187" y="4417106"/>
                  <a:pt x="8831187" y="4433141"/>
                  <a:pt x="8823642" y="4445668"/>
                </a:cubicBezTo>
                <a:cubicBezTo>
                  <a:pt x="8823642" y="4445668"/>
                  <a:pt x="8823642" y="4445668"/>
                  <a:pt x="8706958" y="4646606"/>
                </a:cubicBezTo>
                <a:cubicBezTo>
                  <a:pt x="8699916" y="4659635"/>
                  <a:pt x="8685834" y="4667652"/>
                  <a:pt x="8671249" y="4667652"/>
                </a:cubicBezTo>
                <a:cubicBezTo>
                  <a:pt x="8671249" y="4667652"/>
                  <a:pt x="8671249" y="4667652"/>
                  <a:pt x="8438383" y="4667652"/>
                </a:cubicBezTo>
                <a:cubicBezTo>
                  <a:pt x="8423295" y="4667652"/>
                  <a:pt x="8409715" y="4659635"/>
                  <a:pt x="8402170" y="4646606"/>
                </a:cubicBezTo>
                <a:cubicBezTo>
                  <a:pt x="8402170" y="4646606"/>
                  <a:pt x="8402170" y="4646606"/>
                  <a:pt x="8285989" y="4445668"/>
                </a:cubicBezTo>
                <a:cubicBezTo>
                  <a:pt x="8278445" y="4433141"/>
                  <a:pt x="8278445" y="4417106"/>
                  <a:pt x="8285989" y="4404579"/>
                </a:cubicBezTo>
                <a:cubicBezTo>
                  <a:pt x="8285989" y="4404579"/>
                  <a:pt x="8285989" y="4404579"/>
                  <a:pt x="8402170" y="4203640"/>
                </a:cubicBezTo>
                <a:cubicBezTo>
                  <a:pt x="8409715" y="4190612"/>
                  <a:pt x="8423295" y="4182594"/>
                  <a:pt x="8438383" y="4182594"/>
                </a:cubicBezTo>
                <a:close/>
                <a:moveTo>
                  <a:pt x="7678681" y="3459104"/>
                </a:moveTo>
                <a:cubicBezTo>
                  <a:pt x="7678681" y="3459104"/>
                  <a:pt x="7678681" y="3459104"/>
                  <a:pt x="8119685" y="3459104"/>
                </a:cubicBezTo>
                <a:cubicBezTo>
                  <a:pt x="8147308" y="3459104"/>
                  <a:pt x="8173978" y="3474287"/>
                  <a:pt x="8187313" y="3498961"/>
                </a:cubicBezTo>
                <a:cubicBezTo>
                  <a:pt x="8187313" y="3498961"/>
                  <a:pt x="8187313" y="3498961"/>
                  <a:pt x="8408292" y="3879501"/>
                </a:cubicBezTo>
                <a:cubicBezTo>
                  <a:pt x="8422579" y="3903225"/>
                  <a:pt x="8422579" y="3933593"/>
                  <a:pt x="8408292" y="3957318"/>
                </a:cubicBezTo>
                <a:cubicBezTo>
                  <a:pt x="8408292" y="3957318"/>
                  <a:pt x="8408292" y="3957318"/>
                  <a:pt x="8187313" y="4337857"/>
                </a:cubicBezTo>
                <a:cubicBezTo>
                  <a:pt x="8173978" y="4362531"/>
                  <a:pt x="8147308" y="4377714"/>
                  <a:pt x="8119685" y="4377714"/>
                </a:cubicBezTo>
                <a:cubicBezTo>
                  <a:pt x="8119685" y="4377714"/>
                  <a:pt x="8119685" y="4377714"/>
                  <a:pt x="7678681" y="4377714"/>
                </a:cubicBezTo>
                <a:cubicBezTo>
                  <a:pt x="7650106" y="4377714"/>
                  <a:pt x="7624388" y="4362531"/>
                  <a:pt x="7610101" y="4337857"/>
                </a:cubicBezTo>
                <a:cubicBezTo>
                  <a:pt x="7610101" y="4337857"/>
                  <a:pt x="7610101" y="4337857"/>
                  <a:pt x="7390076" y="3957318"/>
                </a:cubicBezTo>
                <a:cubicBezTo>
                  <a:pt x="7375787" y="3933593"/>
                  <a:pt x="7375787" y="3903225"/>
                  <a:pt x="7390076" y="3879501"/>
                </a:cubicBezTo>
                <a:cubicBezTo>
                  <a:pt x="7390076" y="3879501"/>
                  <a:pt x="7390076" y="3879501"/>
                  <a:pt x="7610101" y="3498961"/>
                </a:cubicBezTo>
                <a:cubicBezTo>
                  <a:pt x="7624388" y="3474287"/>
                  <a:pt x="7650106" y="3459104"/>
                  <a:pt x="7678681" y="3459104"/>
                </a:cubicBezTo>
                <a:close/>
                <a:moveTo>
                  <a:pt x="9108816" y="2082751"/>
                </a:moveTo>
                <a:cubicBezTo>
                  <a:pt x="9108816" y="2082751"/>
                  <a:pt x="9108816" y="2082751"/>
                  <a:pt x="9876937" y="2082751"/>
                </a:cubicBezTo>
                <a:cubicBezTo>
                  <a:pt x="9925048" y="2082751"/>
                  <a:pt x="9971500" y="2109197"/>
                  <a:pt x="9994727" y="2152172"/>
                </a:cubicBezTo>
                <a:cubicBezTo>
                  <a:pt x="9994727" y="2152172"/>
                  <a:pt x="9994727" y="2152172"/>
                  <a:pt x="10379617" y="2814978"/>
                </a:cubicBezTo>
                <a:cubicBezTo>
                  <a:pt x="10404502" y="2856301"/>
                  <a:pt x="10404502" y="2909193"/>
                  <a:pt x="10379617" y="2950515"/>
                </a:cubicBezTo>
                <a:cubicBezTo>
                  <a:pt x="10379617" y="2950515"/>
                  <a:pt x="10379617" y="2950515"/>
                  <a:pt x="9994727" y="3613321"/>
                </a:cubicBezTo>
                <a:cubicBezTo>
                  <a:pt x="9971500" y="3656296"/>
                  <a:pt x="9925048" y="3682742"/>
                  <a:pt x="9876937" y="3682742"/>
                </a:cubicBezTo>
                <a:cubicBezTo>
                  <a:pt x="9876937" y="3682742"/>
                  <a:pt x="9876937" y="3682742"/>
                  <a:pt x="9108816" y="3682742"/>
                </a:cubicBezTo>
                <a:cubicBezTo>
                  <a:pt x="9059045" y="3682742"/>
                  <a:pt x="9014252" y="3656296"/>
                  <a:pt x="8989367" y="3613321"/>
                </a:cubicBezTo>
                <a:cubicBezTo>
                  <a:pt x="8989367" y="3613321"/>
                  <a:pt x="8989367" y="3613321"/>
                  <a:pt x="8606137" y="2950515"/>
                </a:cubicBezTo>
                <a:cubicBezTo>
                  <a:pt x="8581251" y="2909193"/>
                  <a:pt x="8581251" y="2856301"/>
                  <a:pt x="8606137" y="2814978"/>
                </a:cubicBezTo>
                <a:cubicBezTo>
                  <a:pt x="8606137" y="2814978"/>
                  <a:pt x="8606137" y="2814978"/>
                  <a:pt x="8989367" y="2152172"/>
                </a:cubicBezTo>
                <a:cubicBezTo>
                  <a:pt x="9014252" y="2109197"/>
                  <a:pt x="9059045" y="2082751"/>
                  <a:pt x="9108816" y="2082751"/>
                </a:cubicBezTo>
                <a:close/>
                <a:moveTo>
                  <a:pt x="1321854" y="2071857"/>
                </a:moveTo>
                <a:cubicBezTo>
                  <a:pt x="1321854" y="2071857"/>
                  <a:pt x="1321854" y="2071857"/>
                  <a:pt x="5365317" y="2071857"/>
                </a:cubicBezTo>
                <a:cubicBezTo>
                  <a:pt x="5618580" y="2071857"/>
                  <a:pt x="5863108" y="2211072"/>
                  <a:pt x="5985373" y="2437296"/>
                </a:cubicBezTo>
                <a:cubicBezTo>
                  <a:pt x="5985373" y="2437296"/>
                  <a:pt x="5985373" y="2437296"/>
                  <a:pt x="8011470" y="5926372"/>
                </a:cubicBezTo>
                <a:cubicBezTo>
                  <a:pt x="8142468" y="6143896"/>
                  <a:pt x="8142468" y="6422327"/>
                  <a:pt x="8011470" y="6639850"/>
                </a:cubicBezTo>
                <a:cubicBezTo>
                  <a:pt x="8011470" y="6639850"/>
                  <a:pt x="8011470" y="6639850"/>
                  <a:pt x="7904625" y="6823844"/>
                </a:cubicBezTo>
                <a:lnTo>
                  <a:pt x="7884791" y="6858000"/>
                </a:lnTo>
                <a:lnTo>
                  <a:pt x="0" y="6858000"/>
                </a:lnTo>
                <a:lnTo>
                  <a:pt x="0" y="3635967"/>
                </a:lnTo>
                <a:lnTo>
                  <a:pt x="27177" y="3588964"/>
                </a:lnTo>
                <a:cubicBezTo>
                  <a:pt x="220245" y="3255048"/>
                  <a:pt x="440895" y="2873431"/>
                  <a:pt x="693065" y="2437296"/>
                </a:cubicBezTo>
                <a:cubicBezTo>
                  <a:pt x="824063" y="2211072"/>
                  <a:pt x="1059859" y="2071857"/>
                  <a:pt x="1321854" y="2071857"/>
                </a:cubicBezTo>
                <a:close/>
                <a:moveTo>
                  <a:pt x="6786399" y="753840"/>
                </a:moveTo>
                <a:cubicBezTo>
                  <a:pt x="6786399" y="753840"/>
                  <a:pt x="6786399" y="753840"/>
                  <a:pt x="8025968" y="753840"/>
                </a:cubicBezTo>
                <a:cubicBezTo>
                  <a:pt x="8103608" y="753840"/>
                  <a:pt x="8178571" y="796518"/>
                  <a:pt x="8216053" y="865869"/>
                </a:cubicBezTo>
                <a:cubicBezTo>
                  <a:pt x="8216053" y="865869"/>
                  <a:pt x="8216053" y="865869"/>
                  <a:pt x="8837177" y="1935484"/>
                </a:cubicBezTo>
                <a:cubicBezTo>
                  <a:pt x="8877335" y="2002169"/>
                  <a:pt x="8877335" y="2087523"/>
                  <a:pt x="8837177" y="2154207"/>
                </a:cubicBezTo>
                <a:cubicBezTo>
                  <a:pt x="8837177" y="2154207"/>
                  <a:pt x="8837177" y="2154207"/>
                  <a:pt x="8216053" y="3223823"/>
                </a:cubicBezTo>
                <a:cubicBezTo>
                  <a:pt x="8178571" y="3293174"/>
                  <a:pt x="8103608" y="3335852"/>
                  <a:pt x="8025968" y="3335852"/>
                </a:cubicBezTo>
                <a:cubicBezTo>
                  <a:pt x="8025968" y="3335852"/>
                  <a:pt x="8025968" y="3335852"/>
                  <a:pt x="6786399" y="3335852"/>
                </a:cubicBezTo>
                <a:cubicBezTo>
                  <a:pt x="6706082" y="3335852"/>
                  <a:pt x="6633796" y="3293174"/>
                  <a:pt x="6593637" y="3223823"/>
                </a:cubicBezTo>
                <a:cubicBezTo>
                  <a:pt x="6593637" y="3223823"/>
                  <a:pt x="6593637" y="3223823"/>
                  <a:pt x="5975192" y="2154207"/>
                </a:cubicBezTo>
                <a:cubicBezTo>
                  <a:pt x="5935033" y="2087523"/>
                  <a:pt x="5935033" y="2002169"/>
                  <a:pt x="5975192" y="1935484"/>
                </a:cubicBezTo>
                <a:cubicBezTo>
                  <a:pt x="5975192" y="1935484"/>
                  <a:pt x="5975192" y="1935484"/>
                  <a:pt x="6593637" y="865869"/>
                </a:cubicBezTo>
                <a:cubicBezTo>
                  <a:pt x="6633796" y="796518"/>
                  <a:pt x="6706082" y="753840"/>
                  <a:pt x="6786399" y="753840"/>
                </a:cubicBezTo>
                <a:close/>
                <a:moveTo>
                  <a:pt x="0" y="0"/>
                </a:moveTo>
                <a:lnTo>
                  <a:pt x="6966294" y="0"/>
                </a:lnTo>
                <a:lnTo>
                  <a:pt x="6852387" y="196155"/>
                </a:lnTo>
                <a:cubicBezTo>
                  <a:pt x="6627011" y="584267"/>
                  <a:pt x="6359899" y="1044253"/>
                  <a:pt x="6043321" y="1589421"/>
                </a:cubicBezTo>
                <a:cubicBezTo>
                  <a:pt x="5921057" y="1815646"/>
                  <a:pt x="5676528" y="1954861"/>
                  <a:pt x="5423265" y="1954861"/>
                </a:cubicBezTo>
                <a:cubicBezTo>
                  <a:pt x="5423265" y="1954861"/>
                  <a:pt x="5423265" y="1954861"/>
                  <a:pt x="1379802" y="1954861"/>
                </a:cubicBezTo>
                <a:cubicBezTo>
                  <a:pt x="1117807" y="1954861"/>
                  <a:pt x="882012" y="1815646"/>
                  <a:pt x="751013" y="1589421"/>
                </a:cubicBezTo>
                <a:cubicBezTo>
                  <a:pt x="751013" y="1589421"/>
                  <a:pt x="751013" y="1589421"/>
                  <a:pt x="1951" y="293901"/>
                </a:cubicBezTo>
                <a:lnTo>
                  <a:pt x="0" y="290527"/>
                </a:lnTo>
                <a:close/>
              </a:path>
            </a:pathLst>
          </a:custGeom>
          <a:solidFill>
            <a:schemeClr val="bg1">
              <a:lumMod val="95000"/>
            </a:schemeClr>
          </a:solidFill>
        </p:spPr>
        <p:txBody>
          <a:bodyPr wrap="square" tIns="2160000" anchor="t">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425293" y="2834640"/>
            <a:ext cx="4459766" cy="2720356"/>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anchor="t"/>
          <a:lstStyle>
            <a:lvl1pPr algn="l">
              <a:lnSpc>
                <a:spcPts val="4000"/>
              </a:lnSpc>
              <a:defRPr sz="5000" b="1" spc="-300">
                <a:solidFill>
                  <a:schemeClr val="bg1">
                    <a:lumMod val="95000"/>
                  </a:schemeClr>
                </a:solidFill>
              </a:defRPr>
            </a:lvl1pPr>
          </a:lstStyle>
          <a:p>
            <a:r>
              <a:rPr lang="en-US" noProof="0"/>
              <a:t>Thank You</a:t>
            </a:r>
          </a:p>
        </p:txBody>
      </p:sp>
      <p:sp>
        <p:nvSpPr>
          <p:cNvPr id="7" name="Text Placeholder 5">
            <a:extLst>
              <a:ext uri="{FF2B5EF4-FFF2-40B4-BE49-F238E27FC236}">
                <a16:creationId xmlns:a16="http://schemas.microsoft.com/office/drawing/2014/main" id="{D907C852-B0E0-4C2E-88CE-B543605961EE}"/>
              </a:ext>
            </a:extLst>
          </p:cNvPr>
          <p:cNvSpPr>
            <a:spLocks noGrp="1"/>
          </p:cNvSpPr>
          <p:nvPr>
            <p:ph type="body" sz="quarter" idx="15" hasCustomPrompt="1"/>
          </p:nvPr>
        </p:nvSpPr>
        <p:spPr>
          <a:xfrm>
            <a:off x="8034849" y="3859066"/>
            <a:ext cx="3521514" cy="288000"/>
          </a:xfrm>
        </p:spPr>
        <p:txBody>
          <a:bodyPr/>
          <a:lstStyle>
            <a:lvl1pPr marL="0" indent="0">
              <a:buNone/>
              <a:defRPr>
                <a:solidFill>
                  <a:schemeClr val="bg1">
                    <a:lumMod val="95000"/>
                  </a:schemeClr>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Full Name</a:t>
            </a:r>
          </a:p>
        </p:txBody>
      </p:sp>
      <p:sp>
        <p:nvSpPr>
          <p:cNvPr id="8" name="Text Placeholder 6">
            <a:extLst>
              <a:ext uri="{FF2B5EF4-FFF2-40B4-BE49-F238E27FC236}">
                <a16:creationId xmlns:a16="http://schemas.microsoft.com/office/drawing/2014/main" id="{D84C0BEF-F601-4B10-8AEE-4859FE996B34}"/>
              </a:ext>
            </a:extLst>
          </p:cNvPr>
          <p:cNvSpPr>
            <a:spLocks noGrp="1"/>
          </p:cNvSpPr>
          <p:nvPr>
            <p:ph type="body" sz="quarter" idx="16" hasCustomPrompt="1"/>
          </p:nvPr>
        </p:nvSpPr>
        <p:spPr>
          <a:xfrm>
            <a:off x="8034849" y="4220189"/>
            <a:ext cx="3521514" cy="288000"/>
          </a:xfrm>
        </p:spPr>
        <p:txBody>
          <a:bodyPr/>
          <a:lstStyle>
            <a:lvl1pPr marL="0" indent="0">
              <a:buNone/>
              <a:defRPr>
                <a:solidFill>
                  <a:schemeClr val="bg1">
                    <a:lumMod val="95000"/>
                  </a:schemeClr>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 Number</a:t>
            </a:r>
          </a:p>
        </p:txBody>
      </p:sp>
      <p:sp>
        <p:nvSpPr>
          <p:cNvPr id="9" name="Text Placeholder 7">
            <a:extLst>
              <a:ext uri="{FF2B5EF4-FFF2-40B4-BE49-F238E27FC236}">
                <a16:creationId xmlns:a16="http://schemas.microsoft.com/office/drawing/2014/main" id="{83A6EF9B-EF2F-4949-9CC4-C16BF8DC85A0}"/>
              </a:ext>
            </a:extLst>
          </p:cNvPr>
          <p:cNvSpPr>
            <a:spLocks noGrp="1"/>
          </p:cNvSpPr>
          <p:nvPr>
            <p:ph type="body" sz="quarter" idx="17" hasCustomPrompt="1"/>
          </p:nvPr>
        </p:nvSpPr>
        <p:spPr>
          <a:xfrm>
            <a:off x="8034849" y="4581312"/>
            <a:ext cx="3521514" cy="288000"/>
          </a:xfrm>
        </p:spPr>
        <p:txBody>
          <a:bodyPr/>
          <a:lstStyle>
            <a:lvl1pPr marL="0" indent="0">
              <a:buNone/>
              <a:defRPr>
                <a:solidFill>
                  <a:schemeClr val="bg1">
                    <a:lumMod val="95000"/>
                  </a:schemeClr>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Email or Social Media Handle</a:t>
            </a:r>
          </a:p>
        </p:txBody>
      </p:sp>
      <p:sp>
        <p:nvSpPr>
          <p:cNvPr id="10" name="Text Placeholder 8">
            <a:extLst>
              <a:ext uri="{FF2B5EF4-FFF2-40B4-BE49-F238E27FC236}">
                <a16:creationId xmlns:a16="http://schemas.microsoft.com/office/drawing/2014/main" id="{BE8CA170-9CA9-448E-B07A-E01AB84F7FD3}"/>
              </a:ext>
            </a:extLst>
          </p:cNvPr>
          <p:cNvSpPr>
            <a:spLocks noGrp="1"/>
          </p:cNvSpPr>
          <p:nvPr>
            <p:ph type="body" sz="quarter" idx="18" hasCustomPrompt="1"/>
          </p:nvPr>
        </p:nvSpPr>
        <p:spPr>
          <a:xfrm>
            <a:off x="8034849" y="4942435"/>
            <a:ext cx="3521514" cy="288000"/>
          </a:xfrm>
        </p:spPr>
        <p:txBody>
          <a:bodyPr/>
          <a:lstStyle>
            <a:lvl1pPr marL="0" indent="0">
              <a:buNone/>
              <a:defRPr>
                <a:solidFill>
                  <a:schemeClr val="bg1">
                    <a:lumMod val="95000"/>
                  </a:schemeClr>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Company Website</a:t>
            </a:r>
          </a:p>
        </p:txBody>
      </p:sp>
    </p:spTree>
    <p:extLst>
      <p:ext uri="{BB962C8B-B14F-4D97-AF65-F5344CB8AC3E}">
        <p14:creationId xmlns:p14="http://schemas.microsoft.com/office/powerpoint/2010/main" val="1632891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page title</a:t>
            </a:r>
          </a:p>
        </p:txBody>
      </p:sp>
      <p:sp>
        <p:nvSpPr>
          <p:cNvPr id="9" name="Subtitle 2">
            <a:extLst>
              <a:ext uri="{FF2B5EF4-FFF2-40B4-BE49-F238E27FC236}">
                <a16:creationId xmlns:a16="http://schemas.microsoft.com/office/drawing/2014/main" id="{F94EB5D3-F8CB-4E76-8D7E-FF441818EECB}"/>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32000" y="1512000"/>
            <a:ext cx="3600000" cy="467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6D4BCA97-F31B-451D-82F8-6E000DF2118A}"/>
              </a:ext>
            </a:extLst>
          </p:cNvPr>
          <p:cNvSpPr>
            <a:spLocks noGrp="1"/>
          </p:cNvSpPr>
          <p:nvPr>
            <p:ph type="ftr" sz="quarter" idx="14"/>
          </p:nvPr>
        </p:nvSpPr>
        <p:spPr/>
        <p:txBody>
          <a:bodyPr/>
          <a:lstStyle/>
          <a:p>
            <a:r>
              <a:rPr lang="en-US" noProof="0"/>
              <a:t>RECAM SOLUTIONS PRIVATE LIMITED</a:t>
            </a:r>
            <a:endParaRPr lang="en-US" noProof="0" dirty="0"/>
          </a:p>
        </p:txBody>
      </p:sp>
      <p:sp>
        <p:nvSpPr>
          <p:cNvPr id="6" name="Slide Number Placeholder 5">
            <a:extLst>
              <a:ext uri="{FF2B5EF4-FFF2-40B4-BE49-F238E27FC236}">
                <a16:creationId xmlns:a16="http://schemas.microsoft.com/office/drawing/2014/main" id="{0817AAC4-A657-4D75-A527-0307AFF2B17B}"/>
              </a:ext>
            </a:extLst>
          </p:cNvPr>
          <p:cNvSpPr>
            <a:spLocks noGrp="1"/>
          </p:cNvSpPr>
          <p:nvPr>
            <p:ph type="sldNum" sz="quarter" idx="15"/>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10" name="Content Placeholder 2">
            <a:extLst>
              <a:ext uri="{FF2B5EF4-FFF2-40B4-BE49-F238E27FC236}">
                <a16:creationId xmlns:a16="http://schemas.microsoft.com/office/drawing/2014/main" id="{AFA90A43-BEC4-4B20-96E2-797B03FB82F2}"/>
              </a:ext>
            </a:extLst>
          </p:cNvPr>
          <p:cNvSpPr>
            <a:spLocks noGrp="1"/>
          </p:cNvSpPr>
          <p:nvPr>
            <p:ph idx="33"/>
          </p:nvPr>
        </p:nvSpPr>
        <p:spPr>
          <a:xfrm>
            <a:off x="4302000" y="1512000"/>
            <a:ext cx="3600000" cy="467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2">
            <a:extLst>
              <a:ext uri="{FF2B5EF4-FFF2-40B4-BE49-F238E27FC236}">
                <a16:creationId xmlns:a16="http://schemas.microsoft.com/office/drawing/2014/main" id="{8A2C2023-6C37-4611-ACAF-5F2060202836}"/>
              </a:ext>
            </a:extLst>
          </p:cNvPr>
          <p:cNvSpPr>
            <a:spLocks noGrp="1"/>
          </p:cNvSpPr>
          <p:nvPr>
            <p:ph idx="34"/>
          </p:nvPr>
        </p:nvSpPr>
        <p:spPr>
          <a:xfrm>
            <a:off x="8172000" y="1512000"/>
            <a:ext cx="3600000" cy="467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654388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page title</a:t>
            </a:r>
          </a:p>
        </p:txBody>
      </p:sp>
      <p:sp>
        <p:nvSpPr>
          <p:cNvPr id="10" name="Subtitle 2">
            <a:extLst>
              <a:ext uri="{FF2B5EF4-FFF2-40B4-BE49-F238E27FC236}">
                <a16:creationId xmlns:a16="http://schemas.microsoft.com/office/drawing/2014/main" id="{9D7ACCB5-9A86-4F46-89E2-B79F48C9EC1D}"/>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32000" y="1512000"/>
            <a:ext cx="2160000" cy="467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a:extLst>
              <a:ext uri="{FF2B5EF4-FFF2-40B4-BE49-F238E27FC236}">
                <a16:creationId xmlns:a16="http://schemas.microsoft.com/office/drawing/2014/main" id="{1F5B3657-F2AE-455A-BF81-1A0C2ACECD20}"/>
              </a:ext>
            </a:extLst>
          </p:cNvPr>
          <p:cNvSpPr>
            <a:spLocks noGrp="1"/>
          </p:cNvSpPr>
          <p:nvPr>
            <p:ph type="body" sz="quarter" idx="12"/>
          </p:nvPr>
        </p:nvSpPr>
        <p:spPr>
          <a:xfrm>
            <a:off x="2726412" y="1512000"/>
            <a:ext cx="2160588"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5">
            <a:extLst>
              <a:ext uri="{FF2B5EF4-FFF2-40B4-BE49-F238E27FC236}">
                <a16:creationId xmlns:a16="http://schemas.microsoft.com/office/drawing/2014/main" id="{6A983D98-E0AB-429A-9EC2-B50D4216D691}"/>
              </a:ext>
            </a:extLst>
          </p:cNvPr>
          <p:cNvSpPr>
            <a:spLocks noGrp="1"/>
          </p:cNvSpPr>
          <p:nvPr>
            <p:ph type="body" sz="quarter" idx="13"/>
          </p:nvPr>
        </p:nvSpPr>
        <p:spPr>
          <a:xfrm>
            <a:off x="5021412" y="1512000"/>
            <a:ext cx="2160588"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6">
            <a:extLst>
              <a:ext uri="{FF2B5EF4-FFF2-40B4-BE49-F238E27FC236}">
                <a16:creationId xmlns:a16="http://schemas.microsoft.com/office/drawing/2014/main" id="{755213BF-EF6D-45DC-A01B-DE6C2F23A6D2}"/>
              </a:ext>
            </a:extLst>
          </p:cNvPr>
          <p:cNvSpPr>
            <a:spLocks noGrp="1"/>
          </p:cNvSpPr>
          <p:nvPr>
            <p:ph type="body" sz="quarter" idx="14"/>
          </p:nvPr>
        </p:nvSpPr>
        <p:spPr>
          <a:xfrm>
            <a:off x="7316412" y="1507535"/>
            <a:ext cx="2160588" cy="467925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Text Placeholder 7">
            <a:extLst>
              <a:ext uri="{FF2B5EF4-FFF2-40B4-BE49-F238E27FC236}">
                <a16:creationId xmlns:a16="http://schemas.microsoft.com/office/drawing/2014/main" id="{77D6BBBA-F4A3-45D4-91BC-A405FFDC7C3D}"/>
              </a:ext>
            </a:extLst>
          </p:cNvPr>
          <p:cNvSpPr>
            <a:spLocks noGrp="1"/>
          </p:cNvSpPr>
          <p:nvPr>
            <p:ph type="body" sz="quarter" idx="15"/>
          </p:nvPr>
        </p:nvSpPr>
        <p:spPr>
          <a:xfrm>
            <a:off x="9611412" y="1507535"/>
            <a:ext cx="2160588" cy="468371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2D09234E-176D-4BBF-9391-7B6F018C51AB}"/>
              </a:ext>
            </a:extLst>
          </p:cNvPr>
          <p:cNvSpPr>
            <a:spLocks noGrp="1"/>
          </p:cNvSpPr>
          <p:nvPr>
            <p:ph type="ftr" sz="quarter" idx="16"/>
          </p:nvPr>
        </p:nvSpPr>
        <p:spPr/>
        <p:txBody>
          <a:bodyPr/>
          <a:lstStyle/>
          <a:p>
            <a:r>
              <a:rPr lang="en-US" noProof="0"/>
              <a:t>RECAM SOLUTIONS PRIVATE LIMITED</a:t>
            </a:r>
            <a:endParaRPr lang="en-US" noProof="0" dirty="0"/>
          </a:p>
        </p:txBody>
      </p:sp>
      <p:sp>
        <p:nvSpPr>
          <p:cNvPr id="6" name="Slide Number Placeholder 5">
            <a:extLst>
              <a:ext uri="{FF2B5EF4-FFF2-40B4-BE49-F238E27FC236}">
                <a16:creationId xmlns:a16="http://schemas.microsoft.com/office/drawing/2014/main" id="{009ABD5E-B8F1-4246-B167-09138760AD7D}"/>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974837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206C51E8-C5C0-4672-B456-F44C69B074DB}"/>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6" name="Freeform 5">
            <a:extLst>
              <a:ext uri="{FF2B5EF4-FFF2-40B4-BE49-F238E27FC236}">
                <a16:creationId xmlns:a16="http://schemas.microsoft.com/office/drawing/2014/main" id="{9DE9AE8C-7574-4D45-B521-6B18054DA7C5}"/>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7" name="Freeform 5">
            <a:extLst>
              <a:ext uri="{FF2B5EF4-FFF2-40B4-BE49-F238E27FC236}">
                <a16:creationId xmlns:a16="http://schemas.microsoft.com/office/drawing/2014/main" id="{EF240172-5930-4717-A0CD-A151075277D6}"/>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8" name="Freeform 5">
            <a:extLst>
              <a:ext uri="{FF2B5EF4-FFF2-40B4-BE49-F238E27FC236}">
                <a16:creationId xmlns:a16="http://schemas.microsoft.com/office/drawing/2014/main" id="{7B4A83CE-8643-4697-94A9-C9F587F46E23}"/>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9" name="Freeform 5">
            <a:extLst>
              <a:ext uri="{FF2B5EF4-FFF2-40B4-BE49-F238E27FC236}">
                <a16:creationId xmlns:a16="http://schemas.microsoft.com/office/drawing/2014/main" id="{B0A765A5-BBCE-405E-A4B3-80A660118E84}"/>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948293" y="3271757"/>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anchor="t"/>
          <a:lstStyle>
            <a:lvl1pPr algn="l">
              <a:lnSpc>
                <a:spcPts val="4000"/>
              </a:lnSpc>
              <a:defRPr sz="5000" b="1" spc="-300">
                <a:solidFill>
                  <a:schemeClr val="bg1">
                    <a:lumMod val="95000"/>
                  </a:schemeClr>
                </a:solidFill>
              </a:defRPr>
            </a:lvl1pPr>
          </a:lstStyle>
          <a:p>
            <a:r>
              <a:rPr lang="en-US" noProof="0"/>
              <a:t>Click to edit 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1130300" y="5250494"/>
            <a:ext cx="4000500" cy="997905"/>
          </a:xfrm>
          <a:noFill/>
        </p:spPr>
        <p:txBody>
          <a:bodyPr lIns="0" tIns="0" rIns="0" bIns="0"/>
          <a:lstStyle>
            <a:lvl1pPr marL="0" indent="0" algn="l">
              <a:buNone/>
              <a:defRPr sz="21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2083656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12B8F0DB-CC25-4CE9-A68E-CAA2FD986AF3}"/>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8" name="Freeform 5">
            <a:extLst>
              <a:ext uri="{FF2B5EF4-FFF2-40B4-BE49-F238E27FC236}">
                <a16:creationId xmlns:a16="http://schemas.microsoft.com/office/drawing/2014/main" id="{8A058973-2DC9-4087-9D57-F1D779F56CC2}"/>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9" name="Freeform 5">
            <a:extLst>
              <a:ext uri="{FF2B5EF4-FFF2-40B4-BE49-F238E27FC236}">
                <a16:creationId xmlns:a16="http://schemas.microsoft.com/office/drawing/2014/main" id="{B641062D-3CD4-49D1-A621-331E29333406}"/>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0" name="Freeform 5">
            <a:extLst>
              <a:ext uri="{FF2B5EF4-FFF2-40B4-BE49-F238E27FC236}">
                <a16:creationId xmlns:a16="http://schemas.microsoft.com/office/drawing/2014/main" id="{9F2C1E7C-A088-4772-84B3-15309BEADF7D}"/>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CA52278A-6924-4F97-A196-AE30D3DACB7A}"/>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3866117" y="1816509"/>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anchor="t"/>
          <a:lstStyle>
            <a:lvl1pPr algn="l">
              <a:lnSpc>
                <a:spcPts val="4000"/>
              </a:lnSpc>
              <a:defRPr sz="5000" b="1" spc="-300">
                <a:solidFill>
                  <a:schemeClr val="bg1">
                    <a:lumMod val="95000"/>
                  </a:schemeClr>
                </a:solidFill>
              </a:defRPr>
            </a:lvl1pPr>
          </a:lstStyle>
          <a:p>
            <a:r>
              <a:rPr lang="en-US" noProof="0"/>
              <a:t>Click to edit 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4048124" y="3795246"/>
            <a:ext cx="4000500" cy="997905"/>
          </a:xfrm>
          <a:noFill/>
        </p:spPr>
        <p:txBody>
          <a:bodyPr lIns="0" tIns="0" rIns="0" bIns="0"/>
          <a:lstStyle>
            <a:lvl1pPr marL="0" indent="0" algn="l">
              <a:buNone/>
              <a:defRPr sz="21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4" name="Footer Placeholder 3">
            <a:extLst>
              <a:ext uri="{FF2B5EF4-FFF2-40B4-BE49-F238E27FC236}">
                <a16:creationId xmlns:a16="http://schemas.microsoft.com/office/drawing/2014/main" id="{734B1E83-6080-4D35-A216-8E5C399023B2}"/>
              </a:ext>
            </a:extLst>
          </p:cNvPr>
          <p:cNvSpPr>
            <a:spLocks noGrp="1"/>
          </p:cNvSpPr>
          <p:nvPr>
            <p:ph type="ftr" sz="quarter" idx="11"/>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0DE95353-8EE1-49C9-ADAC-E76BD49D222D}"/>
              </a:ext>
            </a:extLst>
          </p:cNvPr>
          <p:cNvSpPr>
            <a:spLocks noGrp="1"/>
          </p:cNvSpPr>
          <p:nvPr>
            <p:ph type="sldNum" sz="quarter" idx="12"/>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603129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8663BD7B-5136-47ED-BE0A-C6C2F5622BDC}"/>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9" name="Freeform 5">
            <a:extLst>
              <a:ext uri="{FF2B5EF4-FFF2-40B4-BE49-F238E27FC236}">
                <a16:creationId xmlns:a16="http://schemas.microsoft.com/office/drawing/2014/main" id="{6ABA22C7-C35B-4EC0-B7CE-54F9EEFCB71D}"/>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0" name="Freeform 5">
            <a:extLst>
              <a:ext uri="{FF2B5EF4-FFF2-40B4-BE49-F238E27FC236}">
                <a16:creationId xmlns:a16="http://schemas.microsoft.com/office/drawing/2014/main" id="{6DAE4BC9-9CFF-4522-8216-651498F7A167}"/>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8E822AA0-FB3E-4051-AA1F-F51204BA02A9}"/>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5">
            <a:extLst>
              <a:ext uri="{FF2B5EF4-FFF2-40B4-BE49-F238E27FC236}">
                <a16:creationId xmlns:a16="http://schemas.microsoft.com/office/drawing/2014/main" id="{3445288A-D169-4374-BCFD-917DD04B2B1E}"/>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p:txBody>
          <a:bodyPr/>
          <a:lstStyle>
            <a:lvl1pPr>
              <a:defRPr>
                <a:solidFill>
                  <a:schemeClr val="tx1">
                    <a:lumMod val="75000"/>
                    <a:lumOff val="25000"/>
                  </a:schemeClr>
                </a:solidFill>
              </a:defRPr>
            </a:lvl1pPr>
          </a:lstStyle>
          <a:p>
            <a:r>
              <a:rPr lang="en-US" noProof="0"/>
              <a:t>Click to edit page 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C8DE0AAD-6FBD-416B-A91A-21F2B737919E}"/>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734501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B4B833F7-7F09-42C1-81DA-97CA9530D528}"/>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F4AA9899-9E92-41B5-AFEF-5F6EAB9782D5}"/>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5">
            <a:extLst>
              <a:ext uri="{FF2B5EF4-FFF2-40B4-BE49-F238E27FC236}">
                <a16:creationId xmlns:a16="http://schemas.microsoft.com/office/drawing/2014/main" id="{8950958A-6460-4594-BEAB-C7444EC6129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5">
            <a:extLst>
              <a:ext uri="{FF2B5EF4-FFF2-40B4-BE49-F238E27FC236}">
                <a16:creationId xmlns:a16="http://schemas.microsoft.com/office/drawing/2014/main" id="{A7E15F2A-61A0-4C11-8E47-4DF7051E91D1}"/>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5">
            <a:extLst>
              <a:ext uri="{FF2B5EF4-FFF2-40B4-BE49-F238E27FC236}">
                <a16:creationId xmlns:a16="http://schemas.microsoft.com/office/drawing/2014/main" id="{B5FF0CC8-80F5-42C4-80EF-E32459238B71}"/>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page title</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F64CFC6C-1D8B-46C9-B0F7-A8BD88D8AB46}"/>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9" name="Content Placeholder 3">
            <a:extLst>
              <a:ext uri="{FF2B5EF4-FFF2-40B4-BE49-F238E27FC236}">
                <a16:creationId xmlns:a16="http://schemas.microsoft.com/office/drawing/2014/main" id="{2CD5709C-84DE-45F3-AE9B-8B6FD7134AB5}"/>
              </a:ext>
            </a:extLst>
          </p:cNvPr>
          <p:cNvSpPr>
            <a:spLocks noGrp="1"/>
          </p:cNvSpPr>
          <p:nvPr>
            <p:ph sz="half" idx="2"/>
          </p:nvPr>
        </p:nvSpPr>
        <p:spPr>
          <a:xfrm>
            <a:off x="6299886" y="1511250"/>
            <a:ext cx="5460114" cy="4665713"/>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2">
            <a:extLst>
              <a:ext uri="{FF2B5EF4-FFF2-40B4-BE49-F238E27FC236}">
                <a16:creationId xmlns:a16="http://schemas.microsoft.com/office/drawing/2014/main" id="{36BB18B1-3B7F-4B18-A1C5-BB7DA443C63F}"/>
              </a:ext>
            </a:extLst>
          </p:cNvPr>
          <p:cNvSpPr>
            <a:spLocks noGrp="1"/>
          </p:cNvSpPr>
          <p:nvPr>
            <p:ph sz="half" idx="1"/>
          </p:nvPr>
        </p:nvSpPr>
        <p:spPr>
          <a:xfrm>
            <a:off x="456816" y="1511250"/>
            <a:ext cx="5460114" cy="4665713"/>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89155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B4B833F7-7F09-42C1-81DA-97CA9530D528}"/>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F4AA9899-9E92-41B5-AFEF-5F6EAB9782D5}"/>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5">
            <a:extLst>
              <a:ext uri="{FF2B5EF4-FFF2-40B4-BE49-F238E27FC236}">
                <a16:creationId xmlns:a16="http://schemas.microsoft.com/office/drawing/2014/main" id="{8950958A-6460-4594-BEAB-C7444EC6129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5">
            <a:extLst>
              <a:ext uri="{FF2B5EF4-FFF2-40B4-BE49-F238E27FC236}">
                <a16:creationId xmlns:a16="http://schemas.microsoft.com/office/drawing/2014/main" id="{A7E15F2A-61A0-4C11-8E47-4DF7051E91D1}"/>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5">
            <a:extLst>
              <a:ext uri="{FF2B5EF4-FFF2-40B4-BE49-F238E27FC236}">
                <a16:creationId xmlns:a16="http://schemas.microsoft.com/office/drawing/2014/main" id="{B5FF0CC8-80F5-42C4-80EF-E32459238B71}"/>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page title</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F64CFC6C-1D8B-46C9-B0F7-A8BD88D8AB46}"/>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15" name="Text Placeholder 2">
            <a:extLst>
              <a:ext uri="{FF2B5EF4-FFF2-40B4-BE49-F238E27FC236}">
                <a16:creationId xmlns:a16="http://schemas.microsoft.com/office/drawing/2014/main" id="{3419BDFB-8FC0-4B89-A29A-8EAC95E9AB99}"/>
              </a:ext>
            </a:extLst>
          </p:cNvPr>
          <p:cNvSpPr>
            <a:spLocks noGrp="1"/>
          </p:cNvSpPr>
          <p:nvPr>
            <p:ph type="body" idx="1"/>
          </p:nvPr>
        </p:nvSpPr>
        <p:spPr>
          <a:xfrm>
            <a:off x="431800" y="1511250"/>
            <a:ext cx="548493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8" name="Text Placeholder 4">
            <a:extLst>
              <a:ext uri="{FF2B5EF4-FFF2-40B4-BE49-F238E27FC236}">
                <a16:creationId xmlns:a16="http://schemas.microsoft.com/office/drawing/2014/main" id="{8E6C2CC0-9AB0-46E9-977A-EF923DCE7FAF}"/>
              </a:ext>
            </a:extLst>
          </p:cNvPr>
          <p:cNvSpPr>
            <a:spLocks noGrp="1"/>
          </p:cNvSpPr>
          <p:nvPr>
            <p:ph type="body" sz="quarter" idx="3"/>
          </p:nvPr>
        </p:nvSpPr>
        <p:spPr>
          <a:xfrm>
            <a:off x="6339334" y="1518287"/>
            <a:ext cx="542066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9" name="Content Placeholder 5">
            <a:extLst>
              <a:ext uri="{FF2B5EF4-FFF2-40B4-BE49-F238E27FC236}">
                <a16:creationId xmlns:a16="http://schemas.microsoft.com/office/drawing/2014/main" id="{28DF954C-A51E-4242-B83E-A826008F5C67}"/>
              </a:ext>
            </a:extLst>
          </p:cNvPr>
          <p:cNvSpPr>
            <a:spLocks noGrp="1"/>
          </p:cNvSpPr>
          <p:nvPr>
            <p:ph sz="quarter" idx="4"/>
          </p:nvPr>
        </p:nvSpPr>
        <p:spPr>
          <a:xfrm>
            <a:off x="6339334" y="2486989"/>
            <a:ext cx="5432666" cy="3702674"/>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 name="Content Placeholder 3">
            <a:extLst>
              <a:ext uri="{FF2B5EF4-FFF2-40B4-BE49-F238E27FC236}">
                <a16:creationId xmlns:a16="http://schemas.microsoft.com/office/drawing/2014/main" id="{600E416E-6162-484A-BA4D-640FA83078A9}"/>
              </a:ext>
            </a:extLst>
          </p:cNvPr>
          <p:cNvSpPr>
            <a:spLocks noGrp="1"/>
          </p:cNvSpPr>
          <p:nvPr>
            <p:ph sz="half" idx="2"/>
          </p:nvPr>
        </p:nvSpPr>
        <p:spPr>
          <a:xfrm>
            <a:off x="431800" y="2486989"/>
            <a:ext cx="5491215" cy="3702674"/>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41602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B4B833F7-7F09-42C1-81DA-97CA9530D528}"/>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F4AA9899-9E92-41B5-AFEF-5F6EAB9782D5}"/>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5">
            <a:extLst>
              <a:ext uri="{FF2B5EF4-FFF2-40B4-BE49-F238E27FC236}">
                <a16:creationId xmlns:a16="http://schemas.microsoft.com/office/drawing/2014/main" id="{8950958A-6460-4594-BEAB-C7444EC6129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5">
            <a:extLst>
              <a:ext uri="{FF2B5EF4-FFF2-40B4-BE49-F238E27FC236}">
                <a16:creationId xmlns:a16="http://schemas.microsoft.com/office/drawing/2014/main" id="{A7E15F2A-61A0-4C11-8E47-4DF7051E91D1}"/>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5">
            <a:extLst>
              <a:ext uri="{FF2B5EF4-FFF2-40B4-BE49-F238E27FC236}">
                <a16:creationId xmlns:a16="http://schemas.microsoft.com/office/drawing/2014/main" id="{B5FF0CC8-80F5-42C4-80EF-E32459238B71}"/>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1999"/>
            <a:ext cx="3932237" cy="1600199"/>
          </a:xfrm>
        </p:spPr>
        <p:txBody>
          <a:bodyPr vert="horz" lIns="0" tIns="0" rIns="0" bIns="0" rtlCol="0" anchor="b">
            <a:noAutofit/>
          </a:bodyPr>
          <a:lstStyle>
            <a:lvl1pPr>
              <a:defRPr lang="en-ZA" dirty="0"/>
            </a:lvl1pPr>
          </a:lstStyle>
          <a:p>
            <a:pPr marL="0" lvl="0"/>
            <a:r>
              <a:rPr lang="en-US" noProof="0"/>
              <a:t>Click to edit page title</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F64CFC6C-1D8B-46C9-B0F7-A8BD88D8AB46}"/>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20" name="Text Placeholder 3">
            <a:extLst>
              <a:ext uri="{FF2B5EF4-FFF2-40B4-BE49-F238E27FC236}">
                <a16:creationId xmlns:a16="http://schemas.microsoft.com/office/drawing/2014/main" id="{C49FB4A2-B750-422F-96D2-A7C264295779}"/>
              </a:ext>
            </a:extLst>
          </p:cNvPr>
          <p:cNvSpPr>
            <a:spLocks noGrp="1"/>
          </p:cNvSpPr>
          <p:nvPr>
            <p:ph type="body" sz="half" idx="2"/>
          </p:nvPr>
        </p:nvSpPr>
        <p:spPr>
          <a:xfrm>
            <a:off x="434062" y="21343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21" name="Content Placeholder 2">
            <a:extLst>
              <a:ext uri="{FF2B5EF4-FFF2-40B4-BE49-F238E27FC236}">
                <a16:creationId xmlns:a16="http://schemas.microsoft.com/office/drawing/2014/main" id="{A8B59DDF-F2BC-491E-92E0-9D2C1398ECE5}"/>
              </a:ext>
            </a:extLst>
          </p:cNvPr>
          <p:cNvSpPr>
            <a:spLocks noGrp="1"/>
          </p:cNvSpPr>
          <p:nvPr>
            <p:ph idx="1"/>
          </p:nvPr>
        </p:nvSpPr>
        <p:spPr>
          <a:xfrm>
            <a:off x="5183188" y="431999"/>
            <a:ext cx="6544468" cy="5513889"/>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011229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B4B833F7-7F09-42C1-81DA-97CA9530D528}"/>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F4AA9899-9E92-41B5-AFEF-5F6EAB9782D5}"/>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5">
            <a:extLst>
              <a:ext uri="{FF2B5EF4-FFF2-40B4-BE49-F238E27FC236}">
                <a16:creationId xmlns:a16="http://schemas.microsoft.com/office/drawing/2014/main" id="{8950958A-6460-4594-BEAB-C7444EC6129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5">
            <a:extLst>
              <a:ext uri="{FF2B5EF4-FFF2-40B4-BE49-F238E27FC236}">
                <a16:creationId xmlns:a16="http://schemas.microsoft.com/office/drawing/2014/main" id="{A7E15F2A-61A0-4C11-8E47-4DF7051E91D1}"/>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5">
            <a:extLst>
              <a:ext uri="{FF2B5EF4-FFF2-40B4-BE49-F238E27FC236}">
                <a16:creationId xmlns:a16="http://schemas.microsoft.com/office/drawing/2014/main" id="{B5FF0CC8-80F5-42C4-80EF-E32459238B71}"/>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1999"/>
            <a:ext cx="3932237" cy="1600199"/>
          </a:xfrm>
        </p:spPr>
        <p:txBody>
          <a:bodyPr vert="horz" lIns="0" tIns="0" rIns="0" bIns="0" rtlCol="0" anchor="b">
            <a:noAutofit/>
          </a:bodyPr>
          <a:lstStyle>
            <a:lvl1pPr>
              <a:defRPr lang="en-ZA" dirty="0"/>
            </a:lvl1pPr>
          </a:lstStyle>
          <a:p>
            <a:pPr marL="0" lvl="0"/>
            <a:r>
              <a:rPr lang="en-US" noProof="0"/>
              <a:t>Click to edit page title</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F64CFC6C-1D8B-46C9-B0F7-A8BD88D8AB46}"/>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20" name="Text Placeholder 3">
            <a:extLst>
              <a:ext uri="{FF2B5EF4-FFF2-40B4-BE49-F238E27FC236}">
                <a16:creationId xmlns:a16="http://schemas.microsoft.com/office/drawing/2014/main" id="{C49FB4A2-B750-422F-96D2-A7C264295779}"/>
              </a:ext>
            </a:extLst>
          </p:cNvPr>
          <p:cNvSpPr>
            <a:spLocks noGrp="1"/>
          </p:cNvSpPr>
          <p:nvPr>
            <p:ph type="body" sz="half" idx="2"/>
          </p:nvPr>
        </p:nvSpPr>
        <p:spPr>
          <a:xfrm>
            <a:off x="434062" y="21343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6" name="Picture Placeholder 2">
            <a:extLst>
              <a:ext uri="{FF2B5EF4-FFF2-40B4-BE49-F238E27FC236}">
                <a16:creationId xmlns:a16="http://schemas.microsoft.com/office/drawing/2014/main" id="{0110E46C-B434-49FA-AA0E-D64E5786D280}"/>
              </a:ext>
            </a:extLst>
          </p:cNvPr>
          <p:cNvSpPr>
            <a:spLocks noGrp="1"/>
          </p:cNvSpPr>
          <p:nvPr>
            <p:ph type="pic" idx="1"/>
          </p:nvPr>
        </p:nvSpPr>
        <p:spPr>
          <a:xfrm>
            <a:off x="5183188" y="431999"/>
            <a:ext cx="6544468" cy="5513889"/>
          </a:xfrm>
          <a:prstGeom prst="roundRect">
            <a:avLst>
              <a:gd name="adj" fmla="val 5554"/>
            </a:avLst>
          </a:prstGeom>
        </p:spPr>
        <p:txBody>
          <a:bodyPr vert="horz" wrap="square" lIns="0" tIns="0" rIns="0" bIns="0" rtlCol="0" anchor="ctr">
            <a:noAutofit/>
          </a:bodyPr>
          <a:lstStyle>
            <a:lvl1pPr>
              <a:defRPr lang="en-US" sz="1200" i="1" dirty="0">
                <a:latin typeface="Times New Roman" panose="02020603050405020304" pitchFamily="18" charset="0"/>
                <a:cs typeface="Times New Roman" panose="02020603050405020304" pitchFamily="18" charset="0"/>
              </a:defRPr>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66184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9A70B137-2503-4803-9F56-620A586FA494}"/>
              </a:ext>
            </a:extLst>
          </p:cNvPr>
          <p:cNvSpPr>
            <a:spLocks noGrp="1"/>
          </p:cNvSpPr>
          <p:nvPr>
            <p:ph type="pic" sz="quarter" idx="10" hasCustomPrompt="1"/>
          </p:nvPr>
        </p:nvSpPr>
        <p:spPr>
          <a:xfrm>
            <a:off x="1" y="0"/>
            <a:ext cx="10655455" cy="6858000"/>
          </a:xfrm>
          <a:custGeom>
            <a:avLst/>
            <a:gdLst>
              <a:gd name="connsiteX0" fmla="*/ 8526285 w 10655455"/>
              <a:gd name="connsiteY0" fmla="*/ 6283111 h 6858000"/>
              <a:gd name="connsiteX1" fmla="*/ 10157124 w 10655455"/>
              <a:gd name="connsiteY1" fmla="*/ 6283111 h 6858000"/>
              <a:gd name="connsiteX2" fmla="*/ 10407209 w 10655455"/>
              <a:gd name="connsiteY2" fmla="*/ 6430504 h 6858000"/>
              <a:gd name="connsiteX3" fmla="*/ 10606716 w 10655455"/>
              <a:gd name="connsiteY3" fmla="*/ 6774068 h 6858000"/>
              <a:gd name="connsiteX4" fmla="*/ 10655455 w 10655455"/>
              <a:gd name="connsiteY4" fmla="*/ 6858000 h 6858000"/>
              <a:gd name="connsiteX5" fmla="*/ 8025501 w 10655455"/>
              <a:gd name="connsiteY5" fmla="*/ 6858000 h 6858000"/>
              <a:gd name="connsiteX6" fmla="*/ 8129453 w 10655455"/>
              <a:gd name="connsiteY6" fmla="*/ 6678214 h 6858000"/>
              <a:gd name="connsiteX7" fmla="*/ 8272677 w 10655455"/>
              <a:gd name="connsiteY7" fmla="*/ 6430504 h 6858000"/>
              <a:gd name="connsiteX8" fmla="*/ 8526285 w 10655455"/>
              <a:gd name="connsiteY8" fmla="*/ 6283111 h 6858000"/>
              <a:gd name="connsiteX9" fmla="*/ 8508611 w 10655455"/>
              <a:gd name="connsiteY9" fmla="*/ 4776272 h 6858000"/>
              <a:gd name="connsiteX10" fmla="*/ 9153763 w 10655455"/>
              <a:gd name="connsiteY10" fmla="*/ 4776272 h 6858000"/>
              <a:gd name="connsiteX11" fmla="*/ 9252696 w 10655455"/>
              <a:gd name="connsiteY11" fmla="*/ 4834580 h 6858000"/>
              <a:gd name="connsiteX12" fmla="*/ 9575969 w 10655455"/>
              <a:gd name="connsiteY12" fmla="*/ 5391278 h 6858000"/>
              <a:gd name="connsiteX13" fmla="*/ 9575969 w 10655455"/>
              <a:gd name="connsiteY13" fmla="*/ 5505116 h 6858000"/>
              <a:gd name="connsiteX14" fmla="*/ 9252696 w 10655455"/>
              <a:gd name="connsiteY14" fmla="*/ 6061815 h 6858000"/>
              <a:gd name="connsiteX15" fmla="*/ 9153763 w 10655455"/>
              <a:gd name="connsiteY15" fmla="*/ 6120122 h 6858000"/>
              <a:gd name="connsiteX16" fmla="*/ 8508611 w 10655455"/>
              <a:gd name="connsiteY16" fmla="*/ 6120122 h 6858000"/>
              <a:gd name="connsiteX17" fmla="*/ 8408284 w 10655455"/>
              <a:gd name="connsiteY17" fmla="*/ 6061815 h 6858000"/>
              <a:gd name="connsiteX18" fmla="*/ 8086404 w 10655455"/>
              <a:gd name="connsiteY18" fmla="*/ 5505116 h 6858000"/>
              <a:gd name="connsiteX19" fmla="*/ 8086404 w 10655455"/>
              <a:gd name="connsiteY19" fmla="*/ 5391278 h 6858000"/>
              <a:gd name="connsiteX20" fmla="*/ 8408284 w 10655455"/>
              <a:gd name="connsiteY20" fmla="*/ 4834580 h 6858000"/>
              <a:gd name="connsiteX21" fmla="*/ 8508611 w 10655455"/>
              <a:gd name="connsiteY21" fmla="*/ 4776272 h 6858000"/>
              <a:gd name="connsiteX22" fmla="*/ 8438383 w 10655455"/>
              <a:gd name="connsiteY22" fmla="*/ 4182594 h 6858000"/>
              <a:gd name="connsiteX23" fmla="*/ 8671249 w 10655455"/>
              <a:gd name="connsiteY23" fmla="*/ 4182594 h 6858000"/>
              <a:gd name="connsiteX24" fmla="*/ 8706958 w 10655455"/>
              <a:gd name="connsiteY24" fmla="*/ 4203640 h 6858000"/>
              <a:gd name="connsiteX25" fmla="*/ 8823642 w 10655455"/>
              <a:gd name="connsiteY25" fmla="*/ 4404579 h 6858000"/>
              <a:gd name="connsiteX26" fmla="*/ 8823642 w 10655455"/>
              <a:gd name="connsiteY26" fmla="*/ 4445668 h 6858000"/>
              <a:gd name="connsiteX27" fmla="*/ 8706958 w 10655455"/>
              <a:gd name="connsiteY27" fmla="*/ 4646606 h 6858000"/>
              <a:gd name="connsiteX28" fmla="*/ 8671249 w 10655455"/>
              <a:gd name="connsiteY28" fmla="*/ 4667652 h 6858000"/>
              <a:gd name="connsiteX29" fmla="*/ 8438383 w 10655455"/>
              <a:gd name="connsiteY29" fmla="*/ 4667652 h 6858000"/>
              <a:gd name="connsiteX30" fmla="*/ 8402170 w 10655455"/>
              <a:gd name="connsiteY30" fmla="*/ 4646606 h 6858000"/>
              <a:gd name="connsiteX31" fmla="*/ 8285989 w 10655455"/>
              <a:gd name="connsiteY31" fmla="*/ 4445668 h 6858000"/>
              <a:gd name="connsiteX32" fmla="*/ 8285989 w 10655455"/>
              <a:gd name="connsiteY32" fmla="*/ 4404579 h 6858000"/>
              <a:gd name="connsiteX33" fmla="*/ 8402170 w 10655455"/>
              <a:gd name="connsiteY33" fmla="*/ 4203640 h 6858000"/>
              <a:gd name="connsiteX34" fmla="*/ 8438383 w 10655455"/>
              <a:gd name="connsiteY34" fmla="*/ 4182594 h 6858000"/>
              <a:gd name="connsiteX35" fmla="*/ 7678681 w 10655455"/>
              <a:gd name="connsiteY35" fmla="*/ 3459104 h 6858000"/>
              <a:gd name="connsiteX36" fmla="*/ 8119685 w 10655455"/>
              <a:gd name="connsiteY36" fmla="*/ 3459104 h 6858000"/>
              <a:gd name="connsiteX37" fmla="*/ 8187313 w 10655455"/>
              <a:gd name="connsiteY37" fmla="*/ 3498961 h 6858000"/>
              <a:gd name="connsiteX38" fmla="*/ 8408292 w 10655455"/>
              <a:gd name="connsiteY38" fmla="*/ 3879501 h 6858000"/>
              <a:gd name="connsiteX39" fmla="*/ 8408292 w 10655455"/>
              <a:gd name="connsiteY39" fmla="*/ 3957318 h 6858000"/>
              <a:gd name="connsiteX40" fmla="*/ 8187313 w 10655455"/>
              <a:gd name="connsiteY40" fmla="*/ 4337857 h 6858000"/>
              <a:gd name="connsiteX41" fmla="*/ 8119685 w 10655455"/>
              <a:gd name="connsiteY41" fmla="*/ 4377714 h 6858000"/>
              <a:gd name="connsiteX42" fmla="*/ 7678681 w 10655455"/>
              <a:gd name="connsiteY42" fmla="*/ 4377714 h 6858000"/>
              <a:gd name="connsiteX43" fmla="*/ 7610101 w 10655455"/>
              <a:gd name="connsiteY43" fmla="*/ 4337857 h 6858000"/>
              <a:gd name="connsiteX44" fmla="*/ 7390076 w 10655455"/>
              <a:gd name="connsiteY44" fmla="*/ 3957318 h 6858000"/>
              <a:gd name="connsiteX45" fmla="*/ 7390076 w 10655455"/>
              <a:gd name="connsiteY45" fmla="*/ 3879501 h 6858000"/>
              <a:gd name="connsiteX46" fmla="*/ 7610101 w 10655455"/>
              <a:gd name="connsiteY46" fmla="*/ 3498961 h 6858000"/>
              <a:gd name="connsiteX47" fmla="*/ 7678681 w 10655455"/>
              <a:gd name="connsiteY47" fmla="*/ 3459104 h 6858000"/>
              <a:gd name="connsiteX48" fmla="*/ 9108816 w 10655455"/>
              <a:gd name="connsiteY48" fmla="*/ 2082751 h 6858000"/>
              <a:gd name="connsiteX49" fmla="*/ 9876937 w 10655455"/>
              <a:gd name="connsiteY49" fmla="*/ 2082751 h 6858000"/>
              <a:gd name="connsiteX50" fmla="*/ 9994727 w 10655455"/>
              <a:gd name="connsiteY50" fmla="*/ 2152172 h 6858000"/>
              <a:gd name="connsiteX51" fmla="*/ 10379617 w 10655455"/>
              <a:gd name="connsiteY51" fmla="*/ 2814978 h 6858000"/>
              <a:gd name="connsiteX52" fmla="*/ 10379617 w 10655455"/>
              <a:gd name="connsiteY52" fmla="*/ 2950515 h 6858000"/>
              <a:gd name="connsiteX53" fmla="*/ 9994727 w 10655455"/>
              <a:gd name="connsiteY53" fmla="*/ 3613321 h 6858000"/>
              <a:gd name="connsiteX54" fmla="*/ 9876937 w 10655455"/>
              <a:gd name="connsiteY54" fmla="*/ 3682742 h 6858000"/>
              <a:gd name="connsiteX55" fmla="*/ 9108816 w 10655455"/>
              <a:gd name="connsiteY55" fmla="*/ 3682742 h 6858000"/>
              <a:gd name="connsiteX56" fmla="*/ 8989367 w 10655455"/>
              <a:gd name="connsiteY56" fmla="*/ 3613321 h 6858000"/>
              <a:gd name="connsiteX57" fmla="*/ 8606137 w 10655455"/>
              <a:gd name="connsiteY57" fmla="*/ 2950515 h 6858000"/>
              <a:gd name="connsiteX58" fmla="*/ 8606137 w 10655455"/>
              <a:gd name="connsiteY58" fmla="*/ 2814978 h 6858000"/>
              <a:gd name="connsiteX59" fmla="*/ 8989367 w 10655455"/>
              <a:gd name="connsiteY59" fmla="*/ 2152172 h 6858000"/>
              <a:gd name="connsiteX60" fmla="*/ 9108816 w 10655455"/>
              <a:gd name="connsiteY60" fmla="*/ 2082751 h 6858000"/>
              <a:gd name="connsiteX61" fmla="*/ 1321854 w 10655455"/>
              <a:gd name="connsiteY61" fmla="*/ 2071857 h 6858000"/>
              <a:gd name="connsiteX62" fmla="*/ 5365317 w 10655455"/>
              <a:gd name="connsiteY62" fmla="*/ 2071857 h 6858000"/>
              <a:gd name="connsiteX63" fmla="*/ 5985373 w 10655455"/>
              <a:gd name="connsiteY63" fmla="*/ 2437296 h 6858000"/>
              <a:gd name="connsiteX64" fmla="*/ 8011470 w 10655455"/>
              <a:gd name="connsiteY64" fmla="*/ 5926372 h 6858000"/>
              <a:gd name="connsiteX65" fmla="*/ 8011470 w 10655455"/>
              <a:gd name="connsiteY65" fmla="*/ 6639850 h 6858000"/>
              <a:gd name="connsiteX66" fmla="*/ 7904625 w 10655455"/>
              <a:gd name="connsiteY66" fmla="*/ 6823844 h 6858000"/>
              <a:gd name="connsiteX67" fmla="*/ 7884791 w 10655455"/>
              <a:gd name="connsiteY67" fmla="*/ 6858000 h 6858000"/>
              <a:gd name="connsiteX68" fmla="*/ 0 w 10655455"/>
              <a:gd name="connsiteY68" fmla="*/ 6858000 h 6858000"/>
              <a:gd name="connsiteX69" fmla="*/ 0 w 10655455"/>
              <a:gd name="connsiteY69" fmla="*/ 3635967 h 6858000"/>
              <a:gd name="connsiteX70" fmla="*/ 27177 w 10655455"/>
              <a:gd name="connsiteY70" fmla="*/ 3588964 h 6858000"/>
              <a:gd name="connsiteX71" fmla="*/ 693065 w 10655455"/>
              <a:gd name="connsiteY71" fmla="*/ 2437296 h 6858000"/>
              <a:gd name="connsiteX72" fmla="*/ 1321854 w 10655455"/>
              <a:gd name="connsiteY72" fmla="*/ 2071857 h 6858000"/>
              <a:gd name="connsiteX73" fmla="*/ 6786399 w 10655455"/>
              <a:gd name="connsiteY73" fmla="*/ 753840 h 6858000"/>
              <a:gd name="connsiteX74" fmla="*/ 8025968 w 10655455"/>
              <a:gd name="connsiteY74" fmla="*/ 753840 h 6858000"/>
              <a:gd name="connsiteX75" fmla="*/ 8216053 w 10655455"/>
              <a:gd name="connsiteY75" fmla="*/ 865869 h 6858000"/>
              <a:gd name="connsiteX76" fmla="*/ 8837177 w 10655455"/>
              <a:gd name="connsiteY76" fmla="*/ 1935484 h 6858000"/>
              <a:gd name="connsiteX77" fmla="*/ 8837177 w 10655455"/>
              <a:gd name="connsiteY77" fmla="*/ 2154207 h 6858000"/>
              <a:gd name="connsiteX78" fmla="*/ 8216053 w 10655455"/>
              <a:gd name="connsiteY78" fmla="*/ 3223823 h 6858000"/>
              <a:gd name="connsiteX79" fmla="*/ 8025968 w 10655455"/>
              <a:gd name="connsiteY79" fmla="*/ 3335852 h 6858000"/>
              <a:gd name="connsiteX80" fmla="*/ 6786399 w 10655455"/>
              <a:gd name="connsiteY80" fmla="*/ 3335852 h 6858000"/>
              <a:gd name="connsiteX81" fmla="*/ 6593637 w 10655455"/>
              <a:gd name="connsiteY81" fmla="*/ 3223823 h 6858000"/>
              <a:gd name="connsiteX82" fmla="*/ 5975192 w 10655455"/>
              <a:gd name="connsiteY82" fmla="*/ 2154207 h 6858000"/>
              <a:gd name="connsiteX83" fmla="*/ 5975192 w 10655455"/>
              <a:gd name="connsiteY83" fmla="*/ 1935484 h 6858000"/>
              <a:gd name="connsiteX84" fmla="*/ 6593637 w 10655455"/>
              <a:gd name="connsiteY84" fmla="*/ 865869 h 6858000"/>
              <a:gd name="connsiteX85" fmla="*/ 6786399 w 10655455"/>
              <a:gd name="connsiteY85" fmla="*/ 753840 h 6858000"/>
              <a:gd name="connsiteX86" fmla="*/ 0 w 10655455"/>
              <a:gd name="connsiteY86" fmla="*/ 0 h 6858000"/>
              <a:gd name="connsiteX87" fmla="*/ 6966294 w 10655455"/>
              <a:gd name="connsiteY87" fmla="*/ 0 h 6858000"/>
              <a:gd name="connsiteX88" fmla="*/ 6852387 w 10655455"/>
              <a:gd name="connsiteY88" fmla="*/ 196155 h 6858000"/>
              <a:gd name="connsiteX89" fmla="*/ 6043321 w 10655455"/>
              <a:gd name="connsiteY89" fmla="*/ 1589421 h 6858000"/>
              <a:gd name="connsiteX90" fmla="*/ 5423265 w 10655455"/>
              <a:gd name="connsiteY90" fmla="*/ 1954861 h 6858000"/>
              <a:gd name="connsiteX91" fmla="*/ 1379802 w 10655455"/>
              <a:gd name="connsiteY91" fmla="*/ 1954861 h 6858000"/>
              <a:gd name="connsiteX92" fmla="*/ 751013 w 10655455"/>
              <a:gd name="connsiteY92" fmla="*/ 1589421 h 6858000"/>
              <a:gd name="connsiteX93" fmla="*/ 1951 w 10655455"/>
              <a:gd name="connsiteY93" fmla="*/ 293901 h 6858000"/>
              <a:gd name="connsiteX94" fmla="*/ 0 w 10655455"/>
              <a:gd name="connsiteY94" fmla="*/ 29052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655455" h="6858000">
                <a:moveTo>
                  <a:pt x="8526285" y="6283111"/>
                </a:moveTo>
                <a:cubicBezTo>
                  <a:pt x="8526285" y="6283111"/>
                  <a:pt x="8526285" y="6283111"/>
                  <a:pt x="10157124" y="6283111"/>
                </a:cubicBezTo>
                <a:cubicBezTo>
                  <a:pt x="10259271" y="6283111"/>
                  <a:pt x="10357896" y="6339261"/>
                  <a:pt x="10407209" y="6430504"/>
                </a:cubicBezTo>
                <a:cubicBezTo>
                  <a:pt x="10407209" y="6430504"/>
                  <a:pt x="10407209" y="6430504"/>
                  <a:pt x="10606716" y="6774068"/>
                </a:cubicBezTo>
                <a:lnTo>
                  <a:pt x="10655455" y="6858000"/>
                </a:lnTo>
                <a:lnTo>
                  <a:pt x="8025501" y="6858000"/>
                </a:lnTo>
                <a:lnTo>
                  <a:pt x="8129453" y="6678214"/>
                </a:lnTo>
                <a:cubicBezTo>
                  <a:pt x="8174148" y="6600912"/>
                  <a:pt x="8221824" y="6518457"/>
                  <a:pt x="8272677" y="6430504"/>
                </a:cubicBezTo>
                <a:cubicBezTo>
                  <a:pt x="8325512" y="6339261"/>
                  <a:pt x="8420615" y="6283111"/>
                  <a:pt x="8526285" y="6283111"/>
                </a:cubicBezTo>
                <a:close/>
                <a:moveTo>
                  <a:pt x="8508611" y="4776272"/>
                </a:moveTo>
                <a:cubicBezTo>
                  <a:pt x="8508611" y="4776272"/>
                  <a:pt x="8508611" y="4776272"/>
                  <a:pt x="9153763" y="4776272"/>
                </a:cubicBezTo>
                <a:cubicBezTo>
                  <a:pt x="9194173" y="4776272"/>
                  <a:pt x="9233188" y="4798484"/>
                  <a:pt x="9252696" y="4834580"/>
                </a:cubicBezTo>
                <a:cubicBezTo>
                  <a:pt x="9252696" y="4834580"/>
                  <a:pt x="9252696" y="4834580"/>
                  <a:pt x="9575969" y="5391278"/>
                </a:cubicBezTo>
                <a:cubicBezTo>
                  <a:pt x="9596871" y="5425985"/>
                  <a:pt x="9596871" y="5470409"/>
                  <a:pt x="9575969" y="5505116"/>
                </a:cubicBezTo>
                <a:cubicBezTo>
                  <a:pt x="9575969" y="5505116"/>
                  <a:pt x="9575969" y="5505116"/>
                  <a:pt x="9252696" y="6061815"/>
                </a:cubicBezTo>
                <a:cubicBezTo>
                  <a:pt x="9233188" y="6097909"/>
                  <a:pt x="9194173" y="6120122"/>
                  <a:pt x="9153763" y="6120122"/>
                </a:cubicBezTo>
                <a:cubicBezTo>
                  <a:pt x="9153763" y="6120122"/>
                  <a:pt x="9153763" y="6120122"/>
                  <a:pt x="8508611" y="6120122"/>
                </a:cubicBezTo>
                <a:cubicBezTo>
                  <a:pt x="8466808" y="6120122"/>
                  <a:pt x="8429186" y="6097909"/>
                  <a:pt x="8408284" y="6061815"/>
                </a:cubicBezTo>
                <a:cubicBezTo>
                  <a:pt x="8408284" y="6061815"/>
                  <a:pt x="8408284" y="6061815"/>
                  <a:pt x="8086404" y="5505116"/>
                </a:cubicBezTo>
                <a:cubicBezTo>
                  <a:pt x="8065503" y="5470409"/>
                  <a:pt x="8065503" y="5425985"/>
                  <a:pt x="8086404" y="5391278"/>
                </a:cubicBezTo>
                <a:cubicBezTo>
                  <a:pt x="8086404" y="5391278"/>
                  <a:pt x="8086404" y="5391278"/>
                  <a:pt x="8408284" y="4834580"/>
                </a:cubicBezTo>
                <a:cubicBezTo>
                  <a:pt x="8429186" y="4798484"/>
                  <a:pt x="8466808" y="4776272"/>
                  <a:pt x="8508611" y="4776272"/>
                </a:cubicBezTo>
                <a:close/>
                <a:moveTo>
                  <a:pt x="8438383" y="4182594"/>
                </a:moveTo>
                <a:cubicBezTo>
                  <a:pt x="8438383" y="4182594"/>
                  <a:pt x="8438383" y="4182594"/>
                  <a:pt x="8671249" y="4182594"/>
                </a:cubicBezTo>
                <a:cubicBezTo>
                  <a:pt x="8685834" y="4182594"/>
                  <a:pt x="8699916" y="4190612"/>
                  <a:pt x="8706958" y="4203640"/>
                </a:cubicBezTo>
                <a:cubicBezTo>
                  <a:pt x="8706958" y="4203640"/>
                  <a:pt x="8706958" y="4203640"/>
                  <a:pt x="8823642" y="4404579"/>
                </a:cubicBezTo>
                <a:cubicBezTo>
                  <a:pt x="8831187" y="4417106"/>
                  <a:pt x="8831187" y="4433141"/>
                  <a:pt x="8823642" y="4445668"/>
                </a:cubicBezTo>
                <a:cubicBezTo>
                  <a:pt x="8823642" y="4445668"/>
                  <a:pt x="8823642" y="4445668"/>
                  <a:pt x="8706958" y="4646606"/>
                </a:cubicBezTo>
                <a:cubicBezTo>
                  <a:pt x="8699916" y="4659635"/>
                  <a:pt x="8685834" y="4667652"/>
                  <a:pt x="8671249" y="4667652"/>
                </a:cubicBezTo>
                <a:cubicBezTo>
                  <a:pt x="8671249" y="4667652"/>
                  <a:pt x="8671249" y="4667652"/>
                  <a:pt x="8438383" y="4667652"/>
                </a:cubicBezTo>
                <a:cubicBezTo>
                  <a:pt x="8423295" y="4667652"/>
                  <a:pt x="8409715" y="4659635"/>
                  <a:pt x="8402170" y="4646606"/>
                </a:cubicBezTo>
                <a:cubicBezTo>
                  <a:pt x="8402170" y="4646606"/>
                  <a:pt x="8402170" y="4646606"/>
                  <a:pt x="8285989" y="4445668"/>
                </a:cubicBezTo>
                <a:cubicBezTo>
                  <a:pt x="8278445" y="4433141"/>
                  <a:pt x="8278445" y="4417106"/>
                  <a:pt x="8285989" y="4404579"/>
                </a:cubicBezTo>
                <a:cubicBezTo>
                  <a:pt x="8285989" y="4404579"/>
                  <a:pt x="8285989" y="4404579"/>
                  <a:pt x="8402170" y="4203640"/>
                </a:cubicBezTo>
                <a:cubicBezTo>
                  <a:pt x="8409715" y="4190612"/>
                  <a:pt x="8423295" y="4182594"/>
                  <a:pt x="8438383" y="4182594"/>
                </a:cubicBezTo>
                <a:close/>
                <a:moveTo>
                  <a:pt x="7678681" y="3459104"/>
                </a:moveTo>
                <a:cubicBezTo>
                  <a:pt x="7678681" y="3459104"/>
                  <a:pt x="7678681" y="3459104"/>
                  <a:pt x="8119685" y="3459104"/>
                </a:cubicBezTo>
                <a:cubicBezTo>
                  <a:pt x="8147308" y="3459104"/>
                  <a:pt x="8173978" y="3474287"/>
                  <a:pt x="8187313" y="3498961"/>
                </a:cubicBezTo>
                <a:cubicBezTo>
                  <a:pt x="8187313" y="3498961"/>
                  <a:pt x="8187313" y="3498961"/>
                  <a:pt x="8408292" y="3879501"/>
                </a:cubicBezTo>
                <a:cubicBezTo>
                  <a:pt x="8422579" y="3903225"/>
                  <a:pt x="8422579" y="3933593"/>
                  <a:pt x="8408292" y="3957318"/>
                </a:cubicBezTo>
                <a:cubicBezTo>
                  <a:pt x="8408292" y="3957318"/>
                  <a:pt x="8408292" y="3957318"/>
                  <a:pt x="8187313" y="4337857"/>
                </a:cubicBezTo>
                <a:cubicBezTo>
                  <a:pt x="8173978" y="4362531"/>
                  <a:pt x="8147308" y="4377714"/>
                  <a:pt x="8119685" y="4377714"/>
                </a:cubicBezTo>
                <a:cubicBezTo>
                  <a:pt x="8119685" y="4377714"/>
                  <a:pt x="8119685" y="4377714"/>
                  <a:pt x="7678681" y="4377714"/>
                </a:cubicBezTo>
                <a:cubicBezTo>
                  <a:pt x="7650106" y="4377714"/>
                  <a:pt x="7624388" y="4362531"/>
                  <a:pt x="7610101" y="4337857"/>
                </a:cubicBezTo>
                <a:cubicBezTo>
                  <a:pt x="7610101" y="4337857"/>
                  <a:pt x="7610101" y="4337857"/>
                  <a:pt x="7390076" y="3957318"/>
                </a:cubicBezTo>
                <a:cubicBezTo>
                  <a:pt x="7375787" y="3933593"/>
                  <a:pt x="7375787" y="3903225"/>
                  <a:pt x="7390076" y="3879501"/>
                </a:cubicBezTo>
                <a:cubicBezTo>
                  <a:pt x="7390076" y="3879501"/>
                  <a:pt x="7390076" y="3879501"/>
                  <a:pt x="7610101" y="3498961"/>
                </a:cubicBezTo>
                <a:cubicBezTo>
                  <a:pt x="7624388" y="3474287"/>
                  <a:pt x="7650106" y="3459104"/>
                  <a:pt x="7678681" y="3459104"/>
                </a:cubicBezTo>
                <a:close/>
                <a:moveTo>
                  <a:pt x="9108816" y="2082751"/>
                </a:moveTo>
                <a:cubicBezTo>
                  <a:pt x="9108816" y="2082751"/>
                  <a:pt x="9108816" y="2082751"/>
                  <a:pt x="9876937" y="2082751"/>
                </a:cubicBezTo>
                <a:cubicBezTo>
                  <a:pt x="9925048" y="2082751"/>
                  <a:pt x="9971500" y="2109197"/>
                  <a:pt x="9994727" y="2152172"/>
                </a:cubicBezTo>
                <a:cubicBezTo>
                  <a:pt x="9994727" y="2152172"/>
                  <a:pt x="9994727" y="2152172"/>
                  <a:pt x="10379617" y="2814978"/>
                </a:cubicBezTo>
                <a:cubicBezTo>
                  <a:pt x="10404502" y="2856301"/>
                  <a:pt x="10404502" y="2909193"/>
                  <a:pt x="10379617" y="2950515"/>
                </a:cubicBezTo>
                <a:cubicBezTo>
                  <a:pt x="10379617" y="2950515"/>
                  <a:pt x="10379617" y="2950515"/>
                  <a:pt x="9994727" y="3613321"/>
                </a:cubicBezTo>
                <a:cubicBezTo>
                  <a:pt x="9971500" y="3656296"/>
                  <a:pt x="9925048" y="3682742"/>
                  <a:pt x="9876937" y="3682742"/>
                </a:cubicBezTo>
                <a:cubicBezTo>
                  <a:pt x="9876937" y="3682742"/>
                  <a:pt x="9876937" y="3682742"/>
                  <a:pt x="9108816" y="3682742"/>
                </a:cubicBezTo>
                <a:cubicBezTo>
                  <a:pt x="9059045" y="3682742"/>
                  <a:pt x="9014252" y="3656296"/>
                  <a:pt x="8989367" y="3613321"/>
                </a:cubicBezTo>
                <a:cubicBezTo>
                  <a:pt x="8989367" y="3613321"/>
                  <a:pt x="8989367" y="3613321"/>
                  <a:pt x="8606137" y="2950515"/>
                </a:cubicBezTo>
                <a:cubicBezTo>
                  <a:pt x="8581251" y="2909193"/>
                  <a:pt x="8581251" y="2856301"/>
                  <a:pt x="8606137" y="2814978"/>
                </a:cubicBezTo>
                <a:cubicBezTo>
                  <a:pt x="8606137" y="2814978"/>
                  <a:pt x="8606137" y="2814978"/>
                  <a:pt x="8989367" y="2152172"/>
                </a:cubicBezTo>
                <a:cubicBezTo>
                  <a:pt x="9014252" y="2109197"/>
                  <a:pt x="9059045" y="2082751"/>
                  <a:pt x="9108816" y="2082751"/>
                </a:cubicBezTo>
                <a:close/>
                <a:moveTo>
                  <a:pt x="1321854" y="2071857"/>
                </a:moveTo>
                <a:cubicBezTo>
                  <a:pt x="1321854" y="2071857"/>
                  <a:pt x="1321854" y="2071857"/>
                  <a:pt x="5365317" y="2071857"/>
                </a:cubicBezTo>
                <a:cubicBezTo>
                  <a:pt x="5618580" y="2071857"/>
                  <a:pt x="5863108" y="2211072"/>
                  <a:pt x="5985373" y="2437296"/>
                </a:cubicBezTo>
                <a:cubicBezTo>
                  <a:pt x="5985373" y="2437296"/>
                  <a:pt x="5985373" y="2437296"/>
                  <a:pt x="8011470" y="5926372"/>
                </a:cubicBezTo>
                <a:cubicBezTo>
                  <a:pt x="8142468" y="6143896"/>
                  <a:pt x="8142468" y="6422327"/>
                  <a:pt x="8011470" y="6639850"/>
                </a:cubicBezTo>
                <a:cubicBezTo>
                  <a:pt x="8011470" y="6639850"/>
                  <a:pt x="8011470" y="6639850"/>
                  <a:pt x="7904625" y="6823844"/>
                </a:cubicBezTo>
                <a:lnTo>
                  <a:pt x="7884791" y="6858000"/>
                </a:lnTo>
                <a:lnTo>
                  <a:pt x="0" y="6858000"/>
                </a:lnTo>
                <a:lnTo>
                  <a:pt x="0" y="3635967"/>
                </a:lnTo>
                <a:lnTo>
                  <a:pt x="27177" y="3588964"/>
                </a:lnTo>
                <a:cubicBezTo>
                  <a:pt x="220245" y="3255048"/>
                  <a:pt x="440895" y="2873431"/>
                  <a:pt x="693065" y="2437296"/>
                </a:cubicBezTo>
                <a:cubicBezTo>
                  <a:pt x="824063" y="2211072"/>
                  <a:pt x="1059859" y="2071857"/>
                  <a:pt x="1321854" y="2071857"/>
                </a:cubicBezTo>
                <a:close/>
                <a:moveTo>
                  <a:pt x="6786399" y="753840"/>
                </a:moveTo>
                <a:cubicBezTo>
                  <a:pt x="6786399" y="753840"/>
                  <a:pt x="6786399" y="753840"/>
                  <a:pt x="8025968" y="753840"/>
                </a:cubicBezTo>
                <a:cubicBezTo>
                  <a:pt x="8103608" y="753840"/>
                  <a:pt x="8178571" y="796518"/>
                  <a:pt x="8216053" y="865869"/>
                </a:cubicBezTo>
                <a:cubicBezTo>
                  <a:pt x="8216053" y="865869"/>
                  <a:pt x="8216053" y="865869"/>
                  <a:pt x="8837177" y="1935484"/>
                </a:cubicBezTo>
                <a:cubicBezTo>
                  <a:pt x="8877335" y="2002169"/>
                  <a:pt x="8877335" y="2087523"/>
                  <a:pt x="8837177" y="2154207"/>
                </a:cubicBezTo>
                <a:cubicBezTo>
                  <a:pt x="8837177" y="2154207"/>
                  <a:pt x="8837177" y="2154207"/>
                  <a:pt x="8216053" y="3223823"/>
                </a:cubicBezTo>
                <a:cubicBezTo>
                  <a:pt x="8178571" y="3293174"/>
                  <a:pt x="8103608" y="3335852"/>
                  <a:pt x="8025968" y="3335852"/>
                </a:cubicBezTo>
                <a:cubicBezTo>
                  <a:pt x="8025968" y="3335852"/>
                  <a:pt x="8025968" y="3335852"/>
                  <a:pt x="6786399" y="3335852"/>
                </a:cubicBezTo>
                <a:cubicBezTo>
                  <a:pt x="6706082" y="3335852"/>
                  <a:pt x="6633796" y="3293174"/>
                  <a:pt x="6593637" y="3223823"/>
                </a:cubicBezTo>
                <a:cubicBezTo>
                  <a:pt x="6593637" y="3223823"/>
                  <a:pt x="6593637" y="3223823"/>
                  <a:pt x="5975192" y="2154207"/>
                </a:cubicBezTo>
                <a:cubicBezTo>
                  <a:pt x="5935033" y="2087523"/>
                  <a:pt x="5935033" y="2002169"/>
                  <a:pt x="5975192" y="1935484"/>
                </a:cubicBezTo>
                <a:cubicBezTo>
                  <a:pt x="5975192" y="1935484"/>
                  <a:pt x="5975192" y="1935484"/>
                  <a:pt x="6593637" y="865869"/>
                </a:cubicBezTo>
                <a:cubicBezTo>
                  <a:pt x="6633796" y="796518"/>
                  <a:pt x="6706082" y="753840"/>
                  <a:pt x="6786399" y="753840"/>
                </a:cubicBezTo>
                <a:close/>
                <a:moveTo>
                  <a:pt x="0" y="0"/>
                </a:moveTo>
                <a:lnTo>
                  <a:pt x="6966294" y="0"/>
                </a:lnTo>
                <a:lnTo>
                  <a:pt x="6852387" y="196155"/>
                </a:lnTo>
                <a:cubicBezTo>
                  <a:pt x="6627011" y="584267"/>
                  <a:pt x="6359899" y="1044253"/>
                  <a:pt x="6043321" y="1589421"/>
                </a:cubicBezTo>
                <a:cubicBezTo>
                  <a:pt x="5921057" y="1815646"/>
                  <a:pt x="5676528" y="1954861"/>
                  <a:pt x="5423265" y="1954861"/>
                </a:cubicBezTo>
                <a:cubicBezTo>
                  <a:pt x="5423265" y="1954861"/>
                  <a:pt x="5423265" y="1954861"/>
                  <a:pt x="1379802" y="1954861"/>
                </a:cubicBezTo>
                <a:cubicBezTo>
                  <a:pt x="1117807" y="1954861"/>
                  <a:pt x="882012" y="1815646"/>
                  <a:pt x="751013" y="1589421"/>
                </a:cubicBezTo>
                <a:cubicBezTo>
                  <a:pt x="751013" y="1589421"/>
                  <a:pt x="751013" y="1589421"/>
                  <a:pt x="1951" y="293901"/>
                </a:cubicBezTo>
                <a:lnTo>
                  <a:pt x="0" y="290527"/>
                </a:lnTo>
                <a:close/>
              </a:path>
            </a:pathLst>
          </a:custGeom>
          <a:solidFill>
            <a:schemeClr val="bg1">
              <a:lumMod val="95000"/>
            </a:schemeClr>
          </a:solidFill>
        </p:spPr>
        <p:txBody>
          <a:bodyPr wrap="square" tIns="2160000" anchor="t">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948293" y="3271757"/>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anchor="t"/>
          <a:lstStyle>
            <a:lvl1pPr algn="l">
              <a:lnSpc>
                <a:spcPts val="4000"/>
              </a:lnSpc>
              <a:defRPr sz="5000" b="1" spc="-300">
                <a:solidFill>
                  <a:schemeClr val="bg1">
                    <a:lumMod val="95000"/>
                  </a:schemeClr>
                </a:solidFill>
              </a:defRPr>
            </a:lvl1pPr>
          </a:lstStyle>
          <a:p>
            <a:r>
              <a:rPr lang="en-US" noProof="0"/>
              <a:t>Click to edit 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1130300" y="5250494"/>
            <a:ext cx="4000500" cy="997905"/>
          </a:xfrm>
          <a:noFill/>
        </p:spPr>
        <p:txBody>
          <a:bodyPr lIns="0" tIns="0" rIns="0" bIns="0"/>
          <a:lstStyle>
            <a:lvl1pPr marL="0" indent="0" algn="l">
              <a:buNone/>
              <a:defRPr sz="21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13340384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B0FE1C0F-474B-4310-A4A5-1EB4321DE50B}"/>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5" name="Freeform 5">
            <a:extLst>
              <a:ext uri="{FF2B5EF4-FFF2-40B4-BE49-F238E27FC236}">
                <a16:creationId xmlns:a16="http://schemas.microsoft.com/office/drawing/2014/main" id="{673FA99E-5E31-474E-8818-615B453CD89C}"/>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6" name="Freeform 5">
            <a:extLst>
              <a:ext uri="{FF2B5EF4-FFF2-40B4-BE49-F238E27FC236}">
                <a16:creationId xmlns:a16="http://schemas.microsoft.com/office/drawing/2014/main" id="{BA0EE7FC-884E-43B5-B6D6-9156FBE9AB5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7" name="Freeform 5">
            <a:extLst>
              <a:ext uri="{FF2B5EF4-FFF2-40B4-BE49-F238E27FC236}">
                <a16:creationId xmlns:a16="http://schemas.microsoft.com/office/drawing/2014/main" id="{858C6DC6-901F-4F3E-97A4-1B55324C068B}"/>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8" name="Freeform 5">
            <a:extLst>
              <a:ext uri="{FF2B5EF4-FFF2-40B4-BE49-F238E27FC236}">
                <a16:creationId xmlns:a16="http://schemas.microsoft.com/office/drawing/2014/main" id="{1041B359-9F78-4782-9C50-0B1DED37AD2C}"/>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a:t>RECAM SOLUTIONS PRIVATE LIMITED</a:t>
            </a:r>
            <a:endParaRPr lang="en-US" noProof="0" dirty="0"/>
          </a:p>
        </p:txBody>
      </p:sp>
      <p:sp>
        <p:nvSpPr>
          <p:cNvPr id="3" name="Slide Number Placeholder 2">
            <a:extLst>
              <a:ext uri="{FF2B5EF4-FFF2-40B4-BE49-F238E27FC236}">
                <a16:creationId xmlns:a16="http://schemas.microsoft.com/office/drawing/2014/main" id="{A95CDFA7-DEA3-4BBE-8D70-0AF654A1E6FF}"/>
              </a:ext>
            </a:extLst>
          </p:cNvPr>
          <p:cNvSpPr>
            <a:spLocks noGrp="1"/>
          </p:cNvSpPr>
          <p:nvPr>
            <p:ph type="sldNum" sz="quarter" idx="1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9" name="Title 8">
            <a:extLst>
              <a:ext uri="{FF2B5EF4-FFF2-40B4-BE49-F238E27FC236}">
                <a16:creationId xmlns:a16="http://schemas.microsoft.com/office/drawing/2014/main" id="{790C5B8B-2AF3-42F3-B4F8-A806BB98ACA8}"/>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3959134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B0FE1C0F-474B-4310-A4A5-1EB4321DE50B}"/>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5" name="Freeform 5">
            <a:extLst>
              <a:ext uri="{FF2B5EF4-FFF2-40B4-BE49-F238E27FC236}">
                <a16:creationId xmlns:a16="http://schemas.microsoft.com/office/drawing/2014/main" id="{673FA99E-5E31-474E-8818-615B453CD89C}"/>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6" name="Freeform 5">
            <a:extLst>
              <a:ext uri="{FF2B5EF4-FFF2-40B4-BE49-F238E27FC236}">
                <a16:creationId xmlns:a16="http://schemas.microsoft.com/office/drawing/2014/main" id="{BA0EE7FC-884E-43B5-B6D6-9156FBE9AB5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7" name="Freeform 5">
            <a:extLst>
              <a:ext uri="{FF2B5EF4-FFF2-40B4-BE49-F238E27FC236}">
                <a16:creationId xmlns:a16="http://schemas.microsoft.com/office/drawing/2014/main" id="{858C6DC6-901F-4F3E-97A4-1B55324C068B}"/>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8" name="Freeform 5">
            <a:extLst>
              <a:ext uri="{FF2B5EF4-FFF2-40B4-BE49-F238E27FC236}">
                <a16:creationId xmlns:a16="http://schemas.microsoft.com/office/drawing/2014/main" id="{1041B359-9F78-4782-9C50-0B1DED37AD2C}"/>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a:t>RECAM SOLUTIONS PRIVATE LIMITED</a:t>
            </a:r>
            <a:endParaRPr lang="en-US" noProof="0" dirty="0"/>
          </a:p>
        </p:txBody>
      </p:sp>
      <p:sp>
        <p:nvSpPr>
          <p:cNvPr id="3" name="Slide Number Placeholder 2">
            <a:extLst>
              <a:ext uri="{FF2B5EF4-FFF2-40B4-BE49-F238E27FC236}">
                <a16:creationId xmlns:a16="http://schemas.microsoft.com/office/drawing/2014/main" id="{A95CDFA7-DEA3-4BBE-8D70-0AF654A1E6FF}"/>
              </a:ext>
            </a:extLst>
          </p:cNvPr>
          <p:cNvSpPr>
            <a:spLocks noGrp="1"/>
          </p:cNvSpPr>
          <p:nvPr>
            <p:ph type="sldNum" sz="quarter" idx="1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9" name="Title 8">
            <a:extLst>
              <a:ext uri="{FF2B5EF4-FFF2-40B4-BE49-F238E27FC236}">
                <a16:creationId xmlns:a16="http://schemas.microsoft.com/office/drawing/2014/main" id="{790C5B8B-2AF3-42F3-B4F8-A806BB98ACA8}"/>
              </a:ext>
            </a:extLst>
          </p:cNvPr>
          <p:cNvSpPr>
            <a:spLocks noGrp="1"/>
          </p:cNvSpPr>
          <p:nvPr>
            <p:ph type="title"/>
          </p:nvPr>
        </p:nvSpPr>
        <p:spPr/>
        <p:txBody>
          <a:bodyPr/>
          <a:lstStyle/>
          <a:p>
            <a:r>
              <a:rPr lang="en-US" noProof="0"/>
              <a:t>Click to edit Master title style</a:t>
            </a:r>
          </a:p>
        </p:txBody>
      </p:sp>
      <p:sp>
        <p:nvSpPr>
          <p:cNvPr id="11" name="Text Placeholder 10">
            <a:extLst>
              <a:ext uri="{FF2B5EF4-FFF2-40B4-BE49-F238E27FC236}">
                <a16:creationId xmlns:a16="http://schemas.microsoft.com/office/drawing/2014/main" id="{1B3B1662-8902-44D0-A545-5008B483D16F}"/>
              </a:ext>
            </a:extLst>
          </p:cNvPr>
          <p:cNvSpPr>
            <a:spLocks noGrp="1"/>
          </p:cNvSpPr>
          <p:nvPr>
            <p:ph type="body" sz="quarter" idx="14"/>
          </p:nvPr>
        </p:nvSpPr>
        <p:spPr>
          <a:xfrm>
            <a:off x="1578017" y="2169005"/>
            <a:ext cx="9035966" cy="2519990"/>
          </a:xfrm>
        </p:spPr>
        <p:txBody>
          <a:bodyPr anchor="ctr"/>
          <a:lstStyle>
            <a:lvl1pPr marL="0" indent="0" algn="ctr">
              <a:buNone/>
              <a:defRPr sz="6000"/>
            </a:lvl1pPr>
            <a:lvl2pPr marL="266700" indent="0">
              <a:buNone/>
              <a:defRPr/>
            </a:lvl2pPr>
          </a:lstStyle>
          <a:p>
            <a:pPr lvl="0"/>
            <a:r>
              <a:rPr lang="en-US" noProof="0"/>
              <a:t>Edit Master text styles</a:t>
            </a:r>
          </a:p>
        </p:txBody>
      </p:sp>
    </p:spTree>
    <p:extLst>
      <p:ext uri="{BB962C8B-B14F-4D97-AF65-F5344CB8AC3E}">
        <p14:creationId xmlns:p14="http://schemas.microsoft.com/office/powerpoint/2010/main" val="3288757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B0FE1C0F-474B-4310-A4A5-1EB4321DE50B}"/>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5" name="Freeform 5">
            <a:extLst>
              <a:ext uri="{FF2B5EF4-FFF2-40B4-BE49-F238E27FC236}">
                <a16:creationId xmlns:a16="http://schemas.microsoft.com/office/drawing/2014/main" id="{673FA99E-5E31-474E-8818-615B453CD89C}"/>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6" name="Freeform 5">
            <a:extLst>
              <a:ext uri="{FF2B5EF4-FFF2-40B4-BE49-F238E27FC236}">
                <a16:creationId xmlns:a16="http://schemas.microsoft.com/office/drawing/2014/main" id="{BA0EE7FC-884E-43B5-B6D6-9156FBE9AB59}"/>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7" name="Freeform 5">
            <a:extLst>
              <a:ext uri="{FF2B5EF4-FFF2-40B4-BE49-F238E27FC236}">
                <a16:creationId xmlns:a16="http://schemas.microsoft.com/office/drawing/2014/main" id="{858C6DC6-901F-4F3E-97A4-1B55324C068B}"/>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8" name="Freeform 5">
            <a:extLst>
              <a:ext uri="{FF2B5EF4-FFF2-40B4-BE49-F238E27FC236}">
                <a16:creationId xmlns:a16="http://schemas.microsoft.com/office/drawing/2014/main" id="{1041B359-9F78-4782-9C50-0B1DED37AD2C}"/>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a:t>RECAM SOLUTIONS PRIVATE LIMITED</a:t>
            </a:r>
            <a:endParaRPr lang="en-US" noProof="0" dirty="0"/>
          </a:p>
        </p:txBody>
      </p:sp>
      <p:sp>
        <p:nvSpPr>
          <p:cNvPr id="3" name="Slide Number Placeholder 2">
            <a:extLst>
              <a:ext uri="{FF2B5EF4-FFF2-40B4-BE49-F238E27FC236}">
                <a16:creationId xmlns:a16="http://schemas.microsoft.com/office/drawing/2014/main" id="{A95CDFA7-DEA3-4BBE-8D70-0AF654A1E6FF}"/>
              </a:ext>
            </a:extLst>
          </p:cNvPr>
          <p:cNvSpPr>
            <a:spLocks noGrp="1"/>
          </p:cNvSpPr>
          <p:nvPr>
            <p:ph type="sldNum" sz="quarter" idx="1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139767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CE129D0-CB7B-444C-AF89-B1CB663E3679}"/>
              </a:ext>
            </a:extLst>
          </p:cNvPr>
          <p:cNvSpPr>
            <a:spLocks noGrp="1"/>
          </p:cNvSpPr>
          <p:nvPr>
            <p:ph type="pic" sz="quarter" idx="13" hasCustomPrompt="1"/>
          </p:nvPr>
        </p:nvSpPr>
        <p:spPr>
          <a:xfrm>
            <a:off x="0" y="418374"/>
            <a:ext cx="8687356" cy="6439627"/>
          </a:xfrm>
          <a:custGeom>
            <a:avLst/>
            <a:gdLst>
              <a:gd name="connsiteX0" fmla="*/ 0 w 8687356"/>
              <a:gd name="connsiteY0" fmla="*/ 5592682 h 6439627"/>
              <a:gd name="connsiteX1" fmla="*/ 186296 w 8687356"/>
              <a:gd name="connsiteY1" fmla="*/ 5593149 h 6439627"/>
              <a:gd name="connsiteX2" fmla="*/ 1348900 w 8687356"/>
              <a:gd name="connsiteY2" fmla="*/ 5596063 h 6439627"/>
              <a:gd name="connsiteX3" fmla="*/ 1800991 w 8687356"/>
              <a:gd name="connsiteY3" fmla="*/ 5851702 h 6439627"/>
              <a:gd name="connsiteX4" fmla="*/ 2106366 w 8687356"/>
              <a:gd name="connsiteY4" fmla="*/ 6380627 h 6439627"/>
              <a:gd name="connsiteX5" fmla="*/ 2140430 w 8687356"/>
              <a:gd name="connsiteY5" fmla="*/ 6439627 h 6439627"/>
              <a:gd name="connsiteX6" fmla="*/ 0 w 8687356"/>
              <a:gd name="connsiteY6" fmla="*/ 6439627 h 6439627"/>
              <a:gd name="connsiteX7" fmla="*/ 693821 w 8687356"/>
              <a:gd name="connsiteY7" fmla="*/ 3646328 h 6439627"/>
              <a:gd name="connsiteX8" fmla="*/ 1586357 w 8687356"/>
              <a:gd name="connsiteY8" fmla="*/ 3648566 h 6439627"/>
              <a:gd name="connsiteX9" fmla="*/ 1724950 w 8687356"/>
              <a:gd name="connsiteY9" fmla="*/ 3726935 h 6439627"/>
              <a:gd name="connsiteX10" fmla="*/ 2172189 w 8687356"/>
              <a:gd name="connsiteY10" fmla="*/ 4501577 h 6439627"/>
              <a:gd name="connsiteX11" fmla="*/ 2171729 w 8687356"/>
              <a:gd name="connsiteY11" fmla="*/ 4662459 h 6439627"/>
              <a:gd name="connsiteX12" fmla="*/ 1726432 w 8687356"/>
              <a:gd name="connsiteY12" fmla="*/ 5434863 h 6439627"/>
              <a:gd name="connsiteX13" fmla="*/ 1589746 w 8687356"/>
              <a:gd name="connsiteY13" fmla="*/ 5513779 h 6439627"/>
              <a:gd name="connsiteX14" fmla="*/ 698177 w 8687356"/>
              <a:gd name="connsiteY14" fmla="*/ 5513215 h 6439627"/>
              <a:gd name="connsiteX15" fmla="*/ 558617 w 8687356"/>
              <a:gd name="connsiteY15" fmla="*/ 5433172 h 6439627"/>
              <a:gd name="connsiteX16" fmla="*/ 111378 w 8687356"/>
              <a:gd name="connsiteY16" fmla="*/ 4658531 h 6439627"/>
              <a:gd name="connsiteX17" fmla="*/ 112805 w 8687356"/>
              <a:gd name="connsiteY17" fmla="*/ 4499321 h 6439627"/>
              <a:gd name="connsiteX18" fmla="*/ 557135 w 8687356"/>
              <a:gd name="connsiteY18" fmla="*/ 3725244 h 6439627"/>
              <a:gd name="connsiteX19" fmla="*/ 693821 w 8687356"/>
              <a:gd name="connsiteY19" fmla="*/ 3646328 h 6439627"/>
              <a:gd name="connsiteX20" fmla="*/ 1975378 w 8687356"/>
              <a:gd name="connsiteY20" fmla="*/ 3263784 h 6439627"/>
              <a:gd name="connsiteX21" fmla="*/ 2292917 w 8687356"/>
              <a:gd name="connsiteY21" fmla="*/ 3264581 h 6439627"/>
              <a:gd name="connsiteX22" fmla="*/ 2342225 w 8687356"/>
              <a:gd name="connsiteY22" fmla="*/ 3292462 h 6439627"/>
              <a:gd name="connsiteX23" fmla="*/ 2501341 w 8687356"/>
              <a:gd name="connsiteY23" fmla="*/ 3568059 h 6439627"/>
              <a:gd name="connsiteX24" fmla="*/ 2501177 w 8687356"/>
              <a:gd name="connsiteY24" fmla="*/ 3625297 h 6439627"/>
              <a:gd name="connsiteX25" fmla="*/ 2342753 w 8687356"/>
              <a:gd name="connsiteY25" fmla="*/ 3900096 h 6439627"/>
              <a:gd name="connsiteX26" fmla="*/ 2294123 w 8687356"/>
              <a:gd name="connsiteY26" fmla="*/ 3928173 h 6439627"/>
              <a:gd name="connsiteX27" fmla="*/ 1976927 w 8687356"/>
              <a:gd name="connsiteY27" fmla="*/ 3927972 h 6439627"/>
              <a:gd name="connsiteX28" fmla="*/ 1927275 w 8687356"/>
              <a:gd name="connsiteY28" fmla="*/ 3899495 h 6439627"/>
              <a:gd name="connsiteX29" fmla="*/ 1768160 w 8687356"/>
              <a:gd name="connsiteY29" fmla="*/ 3623899 h 6439627"/>
              <a:gd name="connsiteX30" fmla="*/ 1768668 w 8687356"/>
              <a:gd name="connsiteY30" fmla="*/ 3567256 h 6439627"/>
              <a:gd name="connsiteX31" fmla="*/ 1926748 w 8687356"/>
              <a:gd name="connsiteY31" fmla="*/ 3291861 h 6439627"/>
              <a:gd name="connsiteX32" fmla="*/ 1975378 w 8687356"/>
              <a:gd name="connsiteY32" fmla="*/ 3263784 h 6439627"/>
              <a:gd name="connsiteX33" fmla="*/ 2130702 w 8687356"/>
              <a:gd name="connsiteY33" fmla="*/ 2828022 h 6439627"/>
              <a:gd name="connsiteX34" fmla="*/ 2298374 w 8687356"/>
              <a:gd name="connsiteY34" fmla="*/ 2828442 h 6439627"/>
              <a:gd name="connsiteX35" fmla="*/ 2324410 w 8687356"/>
              <a:gd name="connsiteY35" fmla="*/ 2843165 h 6439627"/>
              <a:gd name="connsiteX36" fmla="*/ 2408429 w 8687356"/>
              <a:gd name="connsiteY36" fmla="*/ 2988689 h 6439627"/>
              <a:gd name="connsiteX37" fmla="*/ 2408342 w 8687356"/>
              <a:gd name="connsiteY37" fmla="*/ 3018913 h 6439627"/>
              <a:gd name="connsiteX38" fmla="*/ 2324689 w 8687356"/>
              <a:gd name="connsiteY38" fmla="*/ 3164017 h 6439627"/>
              <a:gd name="connsiteX39" fmla="*/ 2299011 w 8687356"/>
              <a:gd name="connsiteY39" fmla="*/ 3178842 h 6439627"/>
              <a:gd name="connsiteX40" fmla="*/ 2131520 w 8687356"/>
              <a:gd name="connsiteY40" fmla="*/ 3178736 h 6439627"/>
              <a:gd name="connsiteX41" fmla="*/ 2105302 w 8687356"/>
              <a:gd name="connsiteY41" fmla="*/ 3163699 h 6439627"/>
              <a:gd name="connsiteX42" fmla="*/ 2021284 w 8687356"/>
              <a:gd name="connsiteY42" fmla="*/ 3018175 h 6439627"/>
              <a:gd name="connsiteX43" fmla="*/ 2021552 w 8687356"/>
              <a:gd name="connsiteY43" fmla="*/ 2988265 h 6439627"/>
              <a:gd name="connsiteX44" fmla="*/ 2105024 w 8687356"/>
              <a:gd name="connsiteY44" fmla="*/ 2842847 h 6439627"/>
              <a:gd name="connsiteX45" fmla="*/ 2130702 w 8687356"/>
              <a:gd name="connsiteY45" fmla="*/ 2828022 h 6439627"/>
              <a:gd name="connsiteX46" fmla="*/ 3794942 w 8687356"/>
              <a:gd name="connsiteY46" fmla="*/ 2543905 h 6439627"/>
              <a:gd name="connsiteX47" fmla="*/ 6706383 w 8687356"/>
              <a:gd name="connsiteY47" fmla="*/ 2551204 h 6439627"/>
              <a:gd name="connsiteX48" fmla="*/ 7158474 w 8687356"/>
              <a:gd name="connsiteY48" fmla="*/ 2806842 h 6439627"/>
              <a:gd name="connsiteX49" fmla="*/ 8617364 w 8687356"/>
              <a:gd name="connsiteY49" fmla="*/ 5333715 h 6439627"/>
              <a:gd name="connsiteX50" fmla="*/ 8615859 w 8687356"/>
              <a:gd name="connsiteY50" fmla="*/ 5858514 h 6439627"/>
              <a:gd name="connsiteX51" fmla="*/ 8311811 w 8687356"/>
              <a:gd name="connsiteY51" fmla="*/ 6385912 h 6439627"/>
              <a:gd name="connsiteX52" fmla="*/ 8280844 w 8687356"/>
              <a:gd name="connsiteY52" fmla="*/ 6439627 h 6439627"/>
              <a:gd name="connsiteX53" fmla="*/ 2237916 w 8687356"/>
              <a:gd name="connsiteY53" fmla="*/ 6439627 h 6439627"/>
              <a:gd name="connsiteX54" fmla="*/ 2151815 w 8687356"/>
              <a:gd name="connsiteY54" fmla="*/ 6290497 h 6439627"/>
              <a:gd name="connsiteX55" fmla="*/ 1895013 w 8687356"/>
              <a:gd name="connsiteY55" fmla="*/ 5845703 h 6439627"/>
              <a:gd name="connsiteX56" fmla="*/ 1899669 w 8687356"/>
              <a:gd name="connsiteY56" fmla="*/ 5326361 h 6439627"/>
              <a:gd name="connsiteX57" fmla="*/ 3349069 w 8687356"/>
              <a:gd name="connsiteY57" fmla="*/ 2801330 h 6439627"/>
              <a:gd name="connsiteX58" fmla="*/ 3794942 w 8687356"/>
              <a:gd name="connsiteY58" fmla="*/ 2543905 h 6439627"/>
              <a:gd name="connsiteX59" fmla="*/ 634940 w 8687356"/>
              <a:gd name="connsiteY59" fmla="*/ 2395105 h 6439627"/>
              <a:gd name="connsiteX60" fmla="*/ 1188015 w 8687356"/>
              <a:gd name="connsiteY60" fmla="*/ 2396492 h 6439627"/>
              <a:gd name="connsiteX61" fmla="*/ 1273897 w 8687356"/>
              <a:gd name="connsiteY61" fmla="*/ 2445054 h 6439627"/>
              <a:gd name="connsiteX62" fmla="*/ 1551037 w 8687356"/>
              <a:gd name="connsiteY62" fmla="*/ 2925075 h 6439627"/>
              <a:gd name="connsiteX63" fmla="*/ 1550752 w 8687356"/>
              <a:gd name="connsiteY63" fmla="*/ 3024769 h 6439627"/>
              <a:gd name="connsiteX64" fmla="*/ 1274816 w 8687356"/>
              <a:gd name="connsiteY64" fmla="*/ 3503403 h 6439627"/>
              <a:gd name="connsiteX65" fmla="*/ 1190116 w 8687356"/>
              <a:gd name="connsiteY65" fmla="*/ 3552304 h 6439627"/>
              <a:gd name="connsiteX66" fmla="*/ 637639 w 8687356"/>
              <a:gd name="connsiteY66" fmla="*/ 3551955 h 6439627"/>
              <a:gd name="connsiteX67" fmla="*/ 551158 w 8687356"/>
              <a:gd name="connsiteY67" fmla="*/ 3502355 h 6439627"/>
              <a:gd name="connsiteX68" fmla="*/ 274018 w 8687356"/>
              <a:gd name="connsiteY68" fmla="*/ 3022335 h 6439627"/>
              <a:gd name="connsiteX69" fmla="*/ 274903 w 8687356"/>
              <a:gd name="connsiteY69" fmla="*/ 2923678 h 6439627"/>
              <a:gd name="connsiteX70" fmla="*/ 550240 w 8687356"/>
              <a:gd name="connsiteY70" fmla="*/ 2444007 h 6439627"/>
              <a:gd name="connsiteX71" fmla="*/ 634940 w 8687356"/>
              <a:gd name="connsiteY71" fmla="*/ 2395105 h 6439627"/>
              <a:gd name="connsiteX72" fmla="*/ 2521339 w 8687356"/>
              <a:gd name="connsiteY72" fmla="*/ 1975621 h 6439627"/>
              <a:gd name="connsiteX73" fmla="*/ 2985874 w 8687356"/>
              <a:gd name="connsiteY73" fmla="*/ 1976785 h 6439627"/>
              <a:gd name="connsiteX74" fmla="*/ 3058007 w 8687356"/>
              <a:gd name="connsiteY74" fmla="*/ 2017574 h 6439627"/>
              <a:gd name="connsiteX75" fmla="*/ 3290779 w 8687356"/>
              <a:gd name="connsiteY75" fmla="*/ 2420748 h 6439627"/>
              <a:gd name="connsiteX76" fmla="*/ 3290540 w 8687356"/>
              <a:gd name="connsiteY76" fmla="*/ 2504482 h 6439627"/>
              <a:gd name="connsiteX77" fmla="*/ 3058778 w 8687356"/>
              <a:gd name="connsiteY77" fmla="*/ 2906492 h 6439627"/>
              <a:gd name="connsiteX78" fmla="*/ 2987637 w 8687356"/>
              <a:gd name="connsiteY78" fmla="*/ 2947565 h 6439627"/>
              <a:gd name="connsiteX79" fmla="*/ 2523606 w 8687356"/>
              <a:gd name="connsiteY79" fmla="*/ 2947271 h 6439627"/>
              <a:gd name="connsiteX80" fmla="*/ 2450970 w 8687356"/>
              <a:gd name="connsiteY80" fmla="*/ 2905612 h 6439627"/>
              <a:gd name="connsiteX81" fmla="*/ 2218197 w 8687356"/>
              <a:gd name="connsiteY81" fmla="*/ 2502438 h 6439627"/>
              <a:gd name="connsiteX82" fmla="*/ 2218941 w 8687356"/>
              <a:gd name="connsiteY82" fmla="*/ 2419574 h 6439627"/>
              <a:gd name="connsiteX83" fmla="*/ 2450199 w 8687356"/>
              <a:gd name="connsiteY83" fmla="*/ 2016694 h 6439627"/>
              <a:gd name="connsiteX84" fmla="*/ 2521339 w 8687356"/>
              <a:gd name="connsiteY84" fmla="*/ 1975621 h 6439627"/>
              <a:gd name="connsiteX85" fmla="*/ 3564142 w 8687356"/>
              <a:gd name="connsiteY85" fmla="*/ 34 h 6439627"/>
              <a:gd name="connsiteX86" fmla="*/ 4738405 w 8687356"/>
              <a:gd name="connsiteY86" fmla="*/ 2977 h 6439627"/>
              <a:gd name="connsiteX87" fmla="*/ 4920745 w 8687356"/>
              <a:gd name="connsiteY87" fmla="*/ 106084 h 6439627"/>
              <a:gd name="connsiteX88" fmla="*/ 5509155 w 8687356"/>
              <a:gd name="connsiteY88" fmla="*/ 1125240 h 6439627"/>
              <a:gd name="connsiteX89" fmla="*/ 5508549 w 8687356"/>
              <a:gd name="connsiteY89" fmla="*/ 1336906 h 6439627"/>
              <a:gd name="connsiteX90" fmla="*/ 4922696 w 8687356"/>
              <a:gd name="connsiteY90" fmla="*/ 2353119 h 6439627"/>
              <a:gd name="connsiteX91" fmla="*/ 4742864 w 8687356"/>
              <a:gd name="connsiteY91" fmla="*/ 2456945 h 6439627"/>
              <a:gd name="connsiteX92" fmla="*/ 3569871 w 8687356"/>
              <a:gd name="connsiteY92" fmla="*/ 2456203 h 6439627"/>
              <a:gd name="connsiteX93" fmla="*/ 3386259 w 8687356"/>
              <a:gd name="connsiteY93" fmla="*/ 2350896 h 6439627"/>
              <a:gd name="connsiteX94" fmla="*/ 2797848 w 8687356"/>
              <a:gd name="connsiteY94" fmla="*/ 1331739 h 6439627"/>
              <a:gd name="connsiteX95" fmla="*/ 2799727 w 8687356"/>
              <a:gd name="connsiteY95" fmla="*/ 1122274 h 6439627"/>
              <a:gd name="connsiteX96" fmla="*/ 3384310 w 8687356"/>
              <a:gd name="connsiteY96" fmla="*/ 103860 h 6439627"/>
              <a:gd name="connsiteX97" fmla="*/ 3564142 w 8687356"/>
              <a:gd name="connsiteY97" fmla="*/ 34 h 643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8687356" h="6439627">
                <a:moveTo>
                  <a:pt x="0" y="5592682"/>
                </a:moveTo>
                <a:lnTo>
                  <a:pt x="186296" y="5593149"/>
                </a:lnTo>
                <a:cubicBezTo>
                  <a:pt x="510155" y="5593961"/>
                  <a:pt x="893987" y="5594923"/>
                  <a:pt x="1348900" y="5596063"/>
                </a:cubicBezTo>
                <a:cubicBezTo>
                  <a:pt x="1534387" y="5590847"/>
                  <a:pt x="1709614" y="5693431"/>
                  <a:pt x="1800991" y="5851702"/>
                </a:cubicBezTo>
                <a:cubicBezTo>
                  <a:pt x="1800991" y="5851702"/>
                  <a:pt x="1800991" y="5851702"/>
                  <a:pt x="2106366" y="6380627"/>
                </a:cubicBezTo>
                <a:lnTo>
                  <a:pt x="2140430" y="6439627"/>
                </a:lnTo>
                <a:lnTo>
                  <a:pt x="0" y="6439627"/>
                </a:lnTo>
                <a:close/>
                <a:moveTo>
                  <a:pt x="693821" y="3646328"/>
                </a:moveTo>
                <a:cubicBezTo>
                  <a:pt x="693821" y="3646328"/>
                  <a:pt x="693821" y="3646328"/>
                  <a:pt x="1586357" y="3648566"/>
                </a:cubicBezTo>
                <a:cubicBezTo>
                  <a:pt x="1643220" y="3646968"/>
                  <a:pt x="1696937" y="3678416"/>
                  <a:pt x="1724950" y="3726935"/>
                </a:cubicBezTo>
                <a:cubicBezTo>
                  <a:pt x="1724950" y="3726935"/>
                  <a:pt x="1724950" y="3726935"/>
                  <a:pt x="2172189" y="4501577"/>
                </a:cubicBezTo>
                <a:cubicBezTo>
                  <a:pt x="2201168" y="4551769"/>
                  <a:pt x="2200578" y="4612341"/>
                  <a:pt x="2171729" y="4662459"/>
                </a:cubicBezTo>
                <a:cubicBezTo>
                  <a:pt x="2171729" y="4662459"/>
                  <a:pt x="2171729" y="4662459"/>
                  <a:pt x="1726432" y="5434863"/>
                </a:cubicBezTo>
                <a:cubicBezTo>
                  <a:pt x="1699249" y="5484020"/>
                  <a:pt x="1645909" y="5514815"/>
                  <a:pt x="1589746" y="5513779"/>
                </a:cubicBezTo>
                <a:cubicBezTo>
                  <a:pt x="1589746" y="5513779"/>
                  <a:pt x="1589746" y="5513779"/>
                  <a:pt x="698177" y="5513215"/>
                </a:cubicBezTo>
                <a:cubicBezTo>
                  <a:pt x="640348" y="5513140"/>
                  <a:pt x="587596" y="5483366"/>
                  <a:pt x="558617" y="5433172"/>
                </a:cubicBezTo>
                <a:cubicBezTo>
                  <a:pt x="558617" y="5433172"/>
                  <a:pt x="558617" y="5433172"/>
                  <a:pt x="111378" y="4658531"/>
                </a:cubicBezTo>
                <a:cubicBezTo>
                  <a:pt x="83365" y="4610012"/>
                  <a:pt x="82990" y="4547767"/>
                  <a:pt x="112805" y="4499321"/>
                </a:cubicBezTo>
                <a:cubicBezTo>
                  <a:pt x="112805" y="4499321"/>
                  <a:pt x="112805" y="4499321"/>
                  <a:pt x="557135" y="3725244"/>
                </a:cubicBezTo>
                <a:cubicBezTo>
                  <a:pt x="584319" y="3676088"/>
                  <a:pt x="637659" y="3645292"/>
                  <a:pt x="693821" y="3646328"/>
                </a:cubicBezTo>
                <a:close/>
                <a:moveTo>
                  <a:pt x="1975378" y="3263784"/>
                </a:moveTo>
                <a:cubicBezTo>
                  <a:pt x="1975378" y="3263784"/>
                  <a:pt x="1975378" y="3263784"/>
                  <a:pt x="2292917" y="3264581"/>
                </a:cubicBezTo>
                <a:cubicBezTo>
                  <a:pt x="2313148" y="3264012"/>
                  <a:pt x="2332259" y="3275200"/>
                  <a:pt x="2342225" y="3292462"/>
                </a:cubicBezTo>
                <a:cubicBezTo>
                  <a:pt x="2342225" y="3292462"/>
                  <a:pt x="2342225" y="3292462"/>
                  <a:pt x="2501341" y="3568059"/>
                </a:cubicBezTo>
                <a:cubicBezTo>
                  <a:pt x="2511651" y="3585916"/>
                  <a:pt x="2511441" y="3607466"/>
                  <a:pt x="2501177" y="3625297"/>
                </a:cubicBezTo>
                <a:cubicBezTo>
                  <a:pt x="2501177" y="3625297"/>
                  <a:pt x="2501177" y="3625297"/>
                  <a:pt x="2342753" y="3900096"/>
                </a:cubicBezTo>
                <a:cubicBezTo>
                  <a:pt x="2333082" y="3917585"/>
                  <a:pt x="2314104" y="3928542"/>
                  <a:pt x="2294123" y="3928173"/>
                </a:cubicBezTo>
                <a:cubicBezTo>
                  <a:pt x="2294123" y="3928173"/>
                  <a:pt x="2294123" y="3928173"/>
                  <a:pt x="1976927" y="3927972"/>
                </a:cubicBezTo>
                <a:cubicBezTo>
                  <a:pt x="1956353" y="3927946"/>
                  <a:pt x="1937585" y="3917353"/>
                  <a:pt x="1927275" y="3899495"/>
                </a:cubicBezTo>
                <a:cubicBezTo>
                  <a:pt x="1927275" y="3899495"/>
                  <a:pt x="1927275" y="3899495"/>
                  <a:pt x="1768160" y="3623899"/>
                </a:cubicBezTo>
                <a:cubicBezTo>
                  <a:pt x="1758193" y="3606636"/>
                  <a:pt x="1758060" y="3584492"/>
                  <a:pt x="1768668" y="3567256"/>
                </a:cubicBezTo>
                <a:cubicBezTo>
                  <a:pt x="1768668" y="3567256"/>
                  <a:pt x="1768668" y="3567256"/>
                  <a:pt x="1926748" y="3291861"/>
                </a:cubicBezTo>
                <a:cubicBezTo>
                  <a:pt x="1936419" y="3274372"/>
                  <a:pt x="1955397" y="3263416"/>
                  <a:pt x="1975378" y="3263784"/>
                </a:cubicBezTo>
                <a:close/>
                <a:moveTo>
                  <a:pt x="2130702" y="2828022"/>
                </a:moveTo>
                <a:cubicBezTo>
                  <a:pt x="2130702" y="2828022"/>
                  <a:pt x="2130702" y="2828022"/>
                  <a:pt x="2298374" y="2828442"/>
                </a:cubicBezTo>
                <a:cubicBezTo>
                  <a:pt x="2309057" y="2828143"/>
                  <a:pt x="2319148" y="2834050"/>
                  <a:pt x="2324410" y="2843165"/>
                </a:cubicBezTo>
                <a:cubicBezTo>
                  <a:pt x="2324410" y="2843165"/>
                  <a:pt x="2324410" y="2843165"/>
                  <a:pt x="2408429" y="2988689"/>
                </a:cubicBezTo>
                <a:cubicBezTo>
                  <a:pt x="2413873" y="2998119"/>
                  <a:pt x="2413762" y="3009498"/>
                  <a:pt x="2408342" y="3018913"/>
                </a:cubicBezTo>
                <a:cubicBezTo>
                  <a:pt x="2408342" y="3018913"/>
                  <a:pt x="2408342" y="3018913"/>
                  <a:pt x="2324689" y="3164017"/>
                </a:cubicBezTo>
                <a:cubicBezTo>
                  <a:pt x="2319583" y="3173251"/>
                  <a:pt x="2309561" y="3179037"/>
                  <a:pt x="2299011" y="3178842"/>
                </a:cubicBezTo>
                <a:cubicBezTo>
                  <a:pt x="2299011" y="3178842"/>
                  <a:pt x="2299011" y="3178842"/>
                  <a:pt x="2131520" y="3178736"/>
                </a:cubicBezTo>
                <a:cubicBezTo>
                  <a:pt x="2120657" y="3178722"/>
                  <a:pt x="2110746" y="3173129"/>
                  <a:pt x="2105302" y="3163699"/>
                </a:cubicBezTo>
                <a:cubicBezTo>
                  <a:pt x="2105302" y="3163699"/>
                  <a:pt x="2105302" y="3163699"/>
                  <a:pt x="2021284" y="3018175"/>
                </a:cubicBezTo>
                <a:cubicBezTo>
                  <a:pt x="2016021" y="3009060"/>
                  <a:pt x="2015951" y="2997367"/>
                  <a:pt x="2021552" y="2988265"/>
                </a:cubicBezTo>
                <a:cubicBezTo>
                  <a:pt x="2021552" y="2988265"/>
                  <a:pt x="2021552" y="2988265"/>
                  <a:pt x="2105024" y="2842847"/>
                </a:cubicBezTo>
                <a:cubicBezTo>
                  <a:pt x="2110131" y="2833613"/>
                  <a:pt x="2120152" y="2827827"/>
                  <a:pt x="2130702" y="2828022"/>
                </a:cubicBezTo>
                <a:close/>
                <a:moveTo>
                  <a:pt x="3794942" y="2543905"/>
                </a:moveTo>
                <a:cubicBezTo>
                  <a:pt x="3794942" y="2543905"/>
                  <a:pt x="3794942" y="2543905"/>
                  <a:pt x="6706383" y="2551204"/>
                </a:cubicBezTo>
                <a:cubicBezTo>
                  <a:pt x="6891871" y="2545988"/>
                  <a:pt x="7067096" y="2648572"/>
                  <a:pt x="7158474" y="2806842"/>
                </a:cubicBezTo>
                <a:cubicBezTo>
                  <a:pt x="7158474" y="2806842"/>
                  <a:pt x="7158474" y="2806842"/>
                  <a:pt x="8617364" y="5333715"/>
                </a:cubicBezTo>
                <a:cubicBezTo>
                  <a:pt x="8711893" y="5497443"/>
                  <a:pt x="8709969" y="5695027"/>
                  <a:pt x="8615859" y="5858514"/>
                </a:cubicBezTo>
                <a:cubicBezTo>
                  <a:pt x="8615859" y="5858514"/>
                  <a:pt x="8615859" y="5858514"/>
                  <a:pt x="8311811" y="6385912"/>
                </a:cubicBezTo>
                <a:lnTo>
                  <a:pt x="8280844" y="6439627"/>
                </a:lnTo>
                <a:lnTo>
                  <a:pt x="2237916" y="6439627"/>
                </a:lnTo>
                <a:lnTo>
                  <a:pt x="2151815" y="6290497"/>
                </a:lnTo>
                <a:cubicBezTo>
                  <a:pt x="2071676" y="6151692"/>
                  <a:pt x="1986194" y="6003633"/>
                  <a:pt x="1895013" y="5845703"/>
                </a:cubicBezTo>
                <a:cubicBezTo>
                  <a:pt x="1803636" y="5687432"/>
                  <a:pt x="1802408" y="5484390"/>
                  <a:pt x="1899669" y="5326361"/>
                </a:cubicBezTo>
                <a:cubicBezTo>
                  <a:pt x="1899669" y="5326361"/>
                  <a:pt x="1899669" y="5326361"/>
                  <a:pt x="3349069" y="2801330"/>
                </a:cubicBezTo>
                <a:cubicBezTo>
                  <a:pt x="3437742" y="2640982"/>
                  <a:pt x="3611741" y="2540524"/>
                  <a:pt x="3794942" y="2543905"/>
                </a:cubicBezTo>
                <a:close/>
                <a:moveTo>
                  <a:pt x="634940" y="2395105"/>
                </a:moveTo>
                <a:cubicBezTo>
                  <a:pt x="634940" y="2395105"/>
                  <a:pt x="634940" y="2395105"/>
                  <a:pt x="1188015" y="2396492"/>
                </a:cubicBezTo>
                <a:cubicBezTo>
                  <a:pt x="1223252" y="2395501"/>
                  <a:pt x="1256539" y="2414988"/>
                  <a:pt x="1273897" y="2445054"/>
                </a:cubicBezTo>
                <a:cubicBezTo>
                  <a:pt x="1273897" y="2445054"/>
                  <a:pt x="1273897" y="2445054"/>
                  <a:pt x="1551037" y="2925075"/>
                </a:cubicBezTo>
                <a:cubicBezTo>
                  <a:pt x="1568994" y="2956177"/>
                  <a:pt x="1568629" y="2993712"/>
                  <a:pt x="1550752" y="3024769"/>
                </a:cubicBezTo>
                <a:cubicBezTo>
                  <a:pt x="1550752" y="3024769"/>
                  <a:pt x="1550752" y="3024769"/>
                  <a:pt x="1274816" y="3503403"/>
                </a:cubicBezTo>
                <a:cubicBezTo>
                  <a:pt x="1257971" y="3533863"/>
                  <a:pt x="1224917" y="3552947"/>
                  <a:pt x="1190116" y="3552304"/>
                </a:cubicBezTo>
                <a:cubicBezTo>
                  <a:pt x="1190116" y="3552304"/>
                  <a:pt x="1190116" y="3552304"/>
                  <a:pt x="637639" y="3551955"/>
                </a:cubicBezTo>
                <a:cubicBezTo>
                  <a:pt x="601804" y="3551909"/>
                  <a:pt x="569115" y="3533458"/>
                  <a:pt x="551158" y="3502355"/>
                </a:cubicBezTo>
                <a:cubicBezTo>
                  <a:pt x="551158" y="3502355"/>
                  <a:pt x="551158" y="3502355"/>
                  <a:pt x="274018" y="3022335"/>
                </a:cubicBezTo>
                <a:cubicBezTo>
                  <a:pt x="256660" y="2992269"/>
                  <a:pt x="256426" y="2953698"/>
                  <a:pt x="274903" y="2923678"/>
                </a:cubicBezTo>
                <a:cubicBezTo>
                  <a:pt x="274903" y="2923678"/>
                  <a:pt x="274903" y="2923678"/>
                  <a:pt x="550240" y="2444007"/>
                </a:cubicBezTo>
                <a:cubicBezTo>
                  <a:pt x="567085" y="2413547"/>
                  <a:pt x="600139" y="2394463"/>
                  <a:pt x="634940" y="2395105"/>
                </a:cubicBezTo>
                <a:close/>
                <a:moveTo>
                  <a:pt x="2521339" y="1975621"/>
                </a:moveTo>
                <a:cubicBezTo>
                  <a:pt x="2521339" y="1975621"/>
                  <a:pt x="2521339" y="1975621"/>
                  <a:pt x="2985874" y="1976785"/>
                </a:cubicBezTo>
                <a:cubicBezTo>
                  <a:pt x="3015469" y="1975952"/>
                  <a:pt x="3043427" y="1992321"/>
                  <a:pt x="3058007" y="2017574"/>
                </a:cubicBezTo>
                <a:cubicBezTo>
                  <a:pt x="3058007" y="2017574"/>
                  <a:pt x="3058007" y="2017574"/>
                  <a:pt x="3290779" y="2420748"/>
                </a:cubicBezTo>
                <a:cubicBezTo>
                  <a:pt x="3305862" y="2446871"/>
                  <a:pt x="3305555" y="2478396"/>
                  <a:pt x="3290540" y="2504482"/>
                </a:cubicBezTo>
                <a:cubicBezTo>
                  <a:pt x="3290540" y="2504482"/>
                  <a:pt x="3290540" y="2504482"/>
                  <a:pt x="3058778" y="2906492"/>
                </a:cubicBezTo>
                <a:cubicBezTo>
                  <a:pt x="3044630" y="2932076"/>
                  <a:pt x="3016868" y="2948104"/>
                  <a:pt x="2987637" y="2947565"/>
                </a:cubicBezTo>
                <a:cubicBezTo>
                  <a:pt x="2987637" y="2947565"/>
                  <a:pt x="2987637" y="2947565"/>
                  <a:pt x="2523606" y="2947271"/>
                </a:cubicBezTo>
                <a:cubicBezTo>
                  <a:pt x="2493508" y="2947232"/>
                  <a:pt x="2466052" y="2931735"/>
                  <a:pt x="2450970" y="2905612"/>
                </a:cubicBezTo>
                <a:cubicBezTo>
                  <a:pt x="2450970" y="2905612"/>
                  <a:pt x="2450970" y="2905612"/>
                  <a:pt x="2218197" y="2502438"/>
                </a:cubicBezTo>
                <a:cubicBezTo>
                  <a:pt x="2203617" y="2477185"/>
                  <a:pt x="2203422" y="2444788"/>
                  <a:pt x="2218941" y="2419574"/>
                </a:cubicBezTo>
                <a:cubicBezTo>
                  <a:pt x="2218941" y="2419574"/>
                  <a:pt x="2218941" y="2419574"/>
                  <a:pt x="2450199" y="2016694"/>
                </a:cubicBezTo>
                <a:cubicBezTo>
                  <a:pt x="2464347" y="1991110"/>
                  <a:pt x="2492109" y="1975081"/>
                  <a:pt x="2521339" y="1975621"/>
                </a:cubicBezTo>
                <a:close/>
                <a:moveTo>
                  <a:pt x="3564142" y="34"/>
                </a:moveTo>
                <a:cubicBezTo>
                  <a:pt x="3564142" y="34"/>
                  <a:pt x="3564142" y="34"/>
                  <a:pt x="4738405" y="2977"/>
                </a:cubicBezTo>
                <a:cubicBezTo>
                  <a:pt x="4813218" y="874"/>
                  <a:pt x="4883890" y="42249"/>
                  <a:pt x="4920745" y="106084"/>
                </a:cubicBezTo>
                <a:cubicBezTo>
                  <a:pt x="4920745" y="106084"/>
                  <a:pt x="4920745" y="106084"/>
                  <a:pt x="5509155" y="1125240"/>
                </a:cubicBezTo>
                <a:cubicBezTo>
                  <a:pt x="5547281" y="1191277"/>
                  <a:pt x="5546507" y="1270967"/>
                  <a:pt x="5508549" y="1336906"/>
                </a:cubicBezTo>
                <a:cubicBezTo>
                  <a:pt x="5508549" y="1336906"/>
                  <a:pt x="5508549" y="1336906"/>
                  <a:pt x="4922696" y="2353119"/>
                </a:cubicBezTo>
                <a:cubicBezTo>
                  <a:pt x="4886932" y="2417792"/>
                  <a:pt x="4816753" y="2458309"/>
                  <a:pt x="4742864" y="2456945"/>
                </a:cubicBezTo>
                <a:cubicBezTo>
                  <a:pt x="4742864" y="2456945"/>
                  <a:pt x="4742864" y="2456945"/>
                  <a:pt x="3569871" y="2456203"/>
                </a:cubicBezTo>
                <a:cubicBezTo>
                  <a:pt x="3493788" y="2456106"/>
                  <a:pt x="3424385" y="2416932"/>
                  <a:pt x="3386259" y="2350896"/>
                </a:cubicBezTo>
                <a:cubicBezTo>
                  <a:pt x="3386259" y="2350896"/>
                  <a:pt x="3386259" y="2350896"/>
                  <a:pt x="2797848" y="1331739"/>
                </a:cubicBezTo>
                <a:cubicBezTo>
                  <a:pt x="2760993" y="1267904"/>
                  <a:pt x="2760499" y="1186012"/>
                  <a:pt x="2799727" y="1122274"/>
                </a:cubicBezTo>
                <a:cubicBezTo>
                  <a:pt x="2799727" y="1122274"/>
                  <a:pt x="2799727" y="1122274"/>
                  <a:pt x="3384310" y="103860"/>
                </a:cubicBezTo>
                <a:cubicBezTo>
                  <a:pt x="3420073" y="39188"/>
                  <a:pt x="3490251" y="-1330"/>
                  <a:pt x="3564142" y="34"/>
                </a:cubicBezTo>
                <a:close/>
              </a:path>
            </a:pathLst>
          </a:custGeom>
          <a:solidFill>
            <a:schemeClr val="bg1">
              <a:lumMod val="95000"/>
            </a:schemeClr>
          </a:solidFill>
        </p:spPr>
        <p:txBody>
          <a:bodyPr wrap="square"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425293" y="2408157"/>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anchor="t"/>
          <a:lstStyle>
            <a:lvl1pPr algn="l">
              <a:lnSpc>
                <a:spcPts val="4000"/>
              </a:lnSpc>
              <a:defRPr sz="5000" b="1" spc="-300">
                <a:solidFill>
                  <a:schemeClr val="bg1">
                    <a:lumMod val="95000"/>
                  </a:schemeClr>
                </a:solidFill>
              </a:defRPr>
            </a:lvl1pPr>
          </a:lstStyle>
          <a:p>
            <a:r>
              <a:rPr lang="en-US" noProof="0"/>
              <a:t>Click to edit 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607300" y="4386894"/>
            <a:ext cx="4000500" cy="997905"/>
          </a:xfrm>
          <a:noFill/>
        </p:spPr>
        <p:txBody>
          <a:bodyPr lIns="0" tIns="0" rIns="0" bIns="0"/>
          <a:lstStyle>
            <a:lvl1pPr marL="0" indent="0" algn="l">
              <a:buNone/>
              <a:defRPr sz="21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4" name="Footer Placeholder 3">
            <a:extLst>
              <a:ext uri="{FF2B5EF4-FFF2-40B4-BE49-F238E27FC236}">
                <a16:creationId xmlns:a16="http://schemas.microsoft.com/office/drawing/2014/main" id="{734B1E83-6080-4D35-A216-8E5C399023B2}"/>
              </a:ext>
            </a:extLst>
          </p:cNvPr>
          <p:cNvSpPr>
            <a:spLocks noGrp="1"/>
          </p:cNvSpPr>
          <p:nvPr>
            <p:ph type="ftr" sz="quarter" idx="11"/>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0DE95353-8EE1-49C9-ADAC-E76BD49D222D}"/>
              </a:ext>
            </a:extLst>
          </p:cNvPr>
          <p:cNvSpPr>
            <a:spLocks noGrp="1"/>
          </p:cNvSpPr>
          <p:nvPr>
            <p:ph type="sldNum" sz="quarter" idx="12"/>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545171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B7C90C9-77F3-4C3C-97F8-425EF81FB7A7}"/>
              </a:ext>
            </a:extLst>
          </p:cNvPr>
          <p:cNvSpPr>
            <a:spLocks noGrp="1"/>
          </p:cNvSpPr>
          <p:nvPr>
            <p:ph type="pic" sz="quarter" idx="13" hasCustomPrompt="1"/>
          </p:nvPr>
        </p:nvSpPr>
        <p:spPr>
          <a:xfrm>
            <a:off x="-1" y="0"/>
            <a:ext cx="11795125" cy="6858000"/>
          </a:xfrm>
          <a:custGeom>
            <a:avLst/>
            <a:gdLst>
              <a:gd name="connsiteX0" fmla="*/ 4729712 w 11795125"/>
              <a:gd name="connsiteY0" fmla="*/ 4417922 h 6858000"/>
              <a:gd name="connsiteX1" fmla="*/ 7234278 w 11795125"/>
              <a:gd name="connsiteY1" fmla="*/ 4419507 h 6858000"/>
              <a:gd name="connsiteX2" fmla="*/ 7626325 w 11795125"/>
              <a:gd name="connsiteY2" fmla="*/ 4644358 h 6858000"/>
              <a:gd name="connsiteX3" fmla="*/ 8882694 w 11795125"/>
              <a:gd name="connsiteY3" fmla="*/ 6820455 h 6858000"/>
              <a:gd name="connsiteX4" fmla="*/ 8898077 w 11795125"/>
              <a:gd name="connsiteY4" fmla="*/ 6858000 h 6858000"/>
              <a:gd name="connsiteX5" fmla="*/ 3070863 w 11795125"/>
              <a:gd name="connsiteY5" fmla="*/ 6858000 h 6858000"/>
              <a:gd name="connsiteX6" fmla="*/ 3094823 w 11795125"/>
              <a:gd name="connsiteY6" fmla="*/ 6809422 h 6858000"/>
              <a:gd name="connsiteX7" fmla="*/ 4345735 w 11795125"/>
              <a:gd name="connsiteY7" fmla="*/ 4639611 h 6858000"/>
              <a:gd name="connsiteX8" fmla="*/ 4729712 w 11795125"/>
              <a:gd name="connsiteY8" fmla="*/ 4417922 h 6858000"/>
              <a:gd name="connsiteX9" fmla="*/ 2031302 w 11795125"/>
              <a:gd name="connsiteY9" fmla="*/ 2039301 h 6858000"/>
              <a:gd name="connsiteX10" fmla="*/ 2747265 w 11795125"/>
              <a:gd name="connsiteY10" fmla="*/ 2039754 h 6858000"/>
              <a:gd name="connsiteX11" fmla="*/ 2859337 w 11795125"/>
              <a:gd name="connsiteY11" fmla="*/ 2104031 h 6858000"/>
              <a:gd name="connsiteX12" fmla="*/ 3218486 w 11795125"/>
              <a:gd name="connsiteY12" fmla="*/ 2726096 h 6858000"/>
              <a:gd name="connsiteX13" fmla="*/ 3217340 w 11795125"/>
              <a:gd name="connsiteY13" fmla="*/ 2853948 h 6858000"/>
              <a:gd name="connsiteX14" fmla="*/ 2860527 w 11795125"/>
              <a:gd name="connsiteY14" fmla="*/ 3475560 h 6858000"/>
              <a:gd name="connsiteX15" fmla="*/ 2750762 w 11795125"/>
              <a:gd name="connsiteY15" fmla="*/ 3538933 h 6858000"/>
              <a:gd name="connsiteX16" fmla="*/ 2034023 w 11795125"/>
              <a:gd name="connsiteY16" fmla="*/ 3537136 h 6858000"/>
              <a:gd name="connsiteX17" fmla="*/ 1922728 w 11795125"/>
              <a:gd name="connsiteY17" fmla="*/ 3474202 h 6858000"/>
              <a:gd name="connsiteX18" fmla="*/ 1563578 w 11795125"/>
              <a:gd name="connsiteY18" fmla="*/ 2852137 h 6858000"/>
              <a:gd name="connsiteX19" fmla="*/ 1563948 w 11795125"/>
              <a:gd name="connsiteY19" fmla="*/ 2722942 h 6858000"/>
              <a:gd name="connsiteX20" fmla="*/ 1921537 w 11795125"/>
              <a:gd name="connsiteY20" fmla="*/ 2102674 h 6858000"/>
              <a:gd name="connsiteX21" fmla="*/ 2031302 w 11795125"/>
              <a:gd name="connsiteY21" fmla="*/ 2039301 h 6858000"/>
              <a:gd name="connsiteX22" fmla="*/ 9343478 w 11795125"/>
              <a:gd name="connsiteY22" fmla="*/ 1795745 h 6858000"/>
              <a:gd name="connsiteX23" fmla="*/ 11620502 w 11795125"/>
              <a:gd name="connsiteY23" fmla="*/ 1797185 h 6858000"/>
              <a:gd name="connsiteX24" fmla="*/ 11795125 w 11795125"/>
              <a:gd name="connsiteY24" fmla="*/ 1797296 h 6858000"/>
              <a:gd name="connsiteX25" fmla="*/ 11795125 w 11795125"/>
              <a:gd name="connsiteY25" fmla="*/ 6858000 h 6858000"/>
              <a:gd name="connsiteX26" fmla="*/ 8996698 w 11795125"/>
              <a:gd name="connsiteY26" fmla="*/ 6858000 h 6858000"/>
              <a:gd name="connsiteX27" fmla="*/ 8963663 w 11795125"/>
              <a:gd name="connsiteY27" fmla="*/ 6815289 h 6858000"/>
              <a:gd name="connsiteX28" fmla="*/ 7707295 w 11795125"/>
              <a:gd name="connsiteY28" fmla="*/ 4639193 h 6858000"/>
              <a:gd name="connsiteX29" fmla="*/ 7708590 w 11795125"/>
              <a:gd name="connsiteY29" fmla="*/ 4187244 h 6858000"/>
              <a:gd name="connsiteX30" fmla="*/ 8959501 w 11795125"/>
              <a:gd name="connsiteY30" fmla="*/ 2017434 h 6858000"/>
              <a:gd name="connsiteX31" fmla="*/ 9343478 w 11795125"/>
              <a:gd name="connsiteY31" fmla="*/ 1795745 h 6858000"/>
              <a:gd name="connsiteX32" fmla="*/ 3102644 w 11795125"/>
              <a:gd name="connsiteY32" fmla="*/ 1739841 h 6858000"/>
              <a:gd name="connsiteX33" fmla="*/ 3385876 w 11795125"/>
              <a:gd name="connsiteY33" fmla="*/ 1740020 h 6858000"/>
              <a:gd name="connsiteX34" fmla="*/ 3430211 w 11795125"/>
              <a:gd name="connsiteY34" fmla="*/ 1765448 h 6858000"/>
              <a:gd name="connsiteX35" fmla="*/ 3572289 w 11795125"/>
              <a:gd name="connsiteY35" fmla="*/ 2011533 h 6858000"/>
              <a:gd name="connsiteX36" fmla="*/ 3571836 w 11795125"/>
              <a:gd name="connsiteY36" fmla="*/ 2062111 h 6858000"/>
              <a:gd name="connsiteX37" fmla="*/ 3430681 w 11795125"/>
              <a:gd name="connsiteY37" fmla="*/ 2308019 h 6858000"/>
              <a:gd name="connsiteX38" fmla="*/ 3387260 w 11795125"/>
              <a:gd name="connsiteY38" fmla="*/ 2333088 h 6858000"/>
              <a:gd name="connsiteX39" fmla="*/ 3103720 w 11795125"/>
              <a:gd name="connsiteY39" fmla="*/ 2332378 h 6858000"/>
              <a:gd name="connsiteX40" fmla="*/ 3059693 w 11795125"/>
              <a:gd name="connsiteY40" fmla="*/ 2307481 h 6858000"/>
              <a:gd name="connsiteX41" fmla="*/ 2917615 w 11795125"/>
              <a:gd name="connsiteY41" fmla="*/ 2061395 h 6858000"/>
              <a:gd name="connsiteX42" fmla="*/ 2917761 w 11795125"/>
              <a:gd name="connsiteY42" fmla="*/ 2010286 h 6858000"/>
              <a:gd name="connsiteX43" fmla="*/ 3059222 w 11795125"/>
              <a:gd name="connsiteY43" fmla="*/ 1764910 h 6858000"/>
              <a:gd name="connsiteX44" fmla="*/ 3102644 w 11795125"/>
              <a:gd name="connsiteY44" fmla="*/ 1739841 h 6858000"/>
              <a:gd name="connsiteX45" fmla="*/ 3522963 w 11795125"/>
              <a:gd name="connsiteY45" fmla="*/ 1598675 h 6858000"/>
              <a:gd name="connsiteX46" fmla="*/ 3625194 w 11795125"/>
              <a:gd name="connsiteY46" fmla="*/ 1598740 h 6858000"/>
              <a:gd name="connsiteX47" fmla="*/ 3641197 w 11795125"/>
              <a:gd name="connsiteY47" fmla="*/ 1607918 h 6858000"/>
              <a:gd name="connsiteX48" fmla="*/ 3692479 w 11795125"/>
              <a:gd name="connsiteY48" fmla="*/ 1696742 h 6858000"/>
              <a:gd name="connsiteX49" fmla="*/ 3692315 w 11795125"/>
              <a:gd name="connsiteY49" fmla="*/ 1714998 h 6858000"/>
              <a:gd name="connsiteX50" fmla="*/ 3641367 w 11795125"/>
              <a:gd name="connsiteY50" fmla="*/ 1803757 h 6858000"/>
              <a:gd name="connsiteX51" fmla="*/ 3625694 w 11795125"/>
              <a:gd name="connsiteY51" fmla="*/ 1812806 h 6858000"/>
              <a:gd name="connsiteX52" fmla="*/ 3523352 w 11795125"/>
              <a:gd name="connsiteY52" fmla="*/ 1812549 h 6858000"/>
              <a:gd name="connsiteX53" fmla="*/ 3507459 w 11795125"/>
              <a:gd name="connsiteY53" fmla="*/ 1803563 h 6858000"/>
              <a:gd name="connsiteX54" fmla="*/ 3456177 w 11795125"/>
              <a:gd name="connsiteY54" fmla="*/ 1714739 h 6858000"/>
              <a:gd name="connsiteX55" fmla="*/ 3456230 w 11795125"/>
              <a:gd name="connsiteY55" fmla="*/ 1696292 h 6858000"/>
              <a:gd name="connsiteX56" fmla="*/ 3507290 w 11795125"/>
              <a:gd name="connsiteY56" fmla="*/ 1607724 h 6858000"/>
              <a:gd name="connsiteX57" fmla="*/ 3522963 w 11795125"/>
              <a:gd name="connsiteY57" fmla="*/ 1598675 h 6858000"/>
              <a:gd name="connsiteX58" fmla="*/ 4199803 w 11795125"/>
              <a:gd name="connsiteY58" fmla="*/ 1370724 h 6858000"/>
              <a:gd name="connsiteX59" fmla="*/ 4537019 w 11795125"/>
              <a:gd name="connsiteY59" fmla="*/ 1370938 h 6858000"/>
              <a:gd name="connsiteX60" fmla="*/ 4589804 w 11795125"/>
              <a:gd name="connsiteY60" fmla="*/ 1401211 h 6858000"/>
              <a:gd name="connsiteX61" fmla="*/ 4758963 w 11795125"/>
              <a:gd name="connsiteY61" fmla="*/ 1694203 h 6858000"/>
              <a:gd name="connsiteX62" fmla="*/ 4758423 w 11795125"/>
              <a:gd name="connsiteY62" fmla="*/ 1754421 h 6858000"/>
              <a:gd name="connsiteX63" fmla="*/ 4590365 w 11795125"/>
              <a:gd name="connsiteY63" fmla="*/ 2047199 h 6858000"/>
              <a:gd name="connsiteX64" fmla="*/ 4538665 w 11795125"/>
              <a:gd name="connsiteY64" fmla="*/ 2077046 h 6858000"/>
              <a:gd name="connsiteX65" fmla="*/ 4201084 w 11795125"/>
              <a:gd name="connsiteY65" fmla="*/ 2076201 h 6858000"/>
              <a:gd name="connsiteX66" fmla="*/ 4148664 w 11795125"/>
              <a:gd name="connsiteY66" fmla="*/ 2046559 h 6858000"/>
              <a:gd name="connsiteX67" fmla="*/ 3979505 w 11795125"/>
              <a:gd name="connsiteY67" fmla="*/ 1753567 h 6858000"/>
              <a:gd name="connsiteX68" fmla="*/ 3979680 w 11795125"/>
              <a:gd name="connsiteY68" fmla="*/ 1692718 h 6858000"/>
              <a:gd name="connsiteX69" fmla="*/ 4148104 w 11795125"/>
              <a:gd name="connsiteY69" fmla="*/ 1400573 h 6858000"/>
              <a:gd name="connsiteX70" fmla="*/ 4199803 w 11795125"/>
              <a:gd name="connsiteY70" fmla="*/ 1370724 h 6858000"/>
              <a:gd name="connsiteX71" fmla="*/ 3525946 w 11795125"/>
              <a:gd name="connsiteY71" fmla="*/ 1141304 h 6858000"/>
              <a:gd name="connsiteX72" fmla="*/ 3719554 w 11795125"/>
              <a:gd name="connsiteY72" fmla="*/ 1141427 h 6858000"/>
              <a:gd name="connsiteX73" fmla="*/ 3749860 w 11795125"/>
              <a:gd name="connsiteY73" fmla="*/ 1158808 h 6858000"/>
              <a:gd name="connsiteX74" fmla="*/ 3846980 w 11795125"/>
              <a:gd name="connsiteY74" fmla="*/ 1327024 h 6858000"/>
              <a:gd name="connsiteX75" fmla="*/ 3846670 w 11795125"/>
              <a:gd name="connsiteY75" fmla="*/ 1361598 h 6858000"/>
              <a:gd name="connsiteX76" fmla="*/ 3750182 w 11795125"/>
              <a:gd name="connsiteY76" fmla="*/ 1529691 h 6858000"/>
              <a:gd name="connsiteX77" fmla="*/ 3720499 w 11795125"/>
              <a:gd name="connsiteY77" fmla="*/ 1546828 h 6858000"/>
              <a:gd name="connsiteX78" fmla="*/ 3526682 w 11795125"/>
              <a:gd name="connsiteY78" fmla="*/ 1546343 h 6858000"/>
              <a:gd name="connsiteX79" fmla="*/ 3496586 w 11795125"/>
              <a:gd name="connsiteY79" fmla="*/ 1529324 h 6858000"/>
              <a:gd name="connsiteX80" fmla="*/ 3399466 w 11795125"/>
              <a:gd name="connsiteY80" fmla="*/ 1361108 h 6858000"/>
              <a:gd name="connsiteX81" fmla="*/ 3399566 w 11795125"/>
              <a:gd name="connsiteY81" fmla="*/ 1326172 h 6858000"/>
              <a:gd name="connsiteX82" fmla="*/ 3496264 w 11795125"/>
              <a:gd name="connsiteY82" fmla="*/ 1158441 h 6858000"/>
              <a:gd name="connsiteX83" fmla="*/ 3525946 w 11795125"/>
              <a:gd name="connsiteY83" fmla="*/ 1141304 h 6858000"/>
              <a:gd name="connsiteX84" fmla="*/ 3955878 w 11795125"/>
              <a:gd name="connsiteY84" fmla="*/ 173494 h 6858000"/>
              <a:gd name="connsiteX85" fmla="*/ 4500068 w 11795125"/>
              <a:gd name="connsiteY85" fmla="*/ 173838 h 6858000"/>
              <a:gd name="connsiteX86" fmla="*/ 4585252 w 11795125"/>
              <a:gd name="connsiteY86" fmla="*/ 222694 h 6858000"/>
              <a:gd name="connsiteX87" fmla="*/ 4858234 w 11795125"/>
              <a:gd name="connsiteY87" fmla="*/ 695514 h 6858000"/>
              <a:gd name="connsiteX88" fmla="*/ 4857363 w 11795125"/>
              <a:gd name="connsiteY88" fmla="*/ 792690 h 6858000"/>
              <a:gd name="connsiteX89" fmla="*/ 4586156 w 11795125"/>
              <a:gd name="connsiteY89" fmla="*/ 1265167 h 6858000"/>
              <a:gd name="connsiteX90" fmla="*/ 4502727 w 11795125"/>
              <a:gd name="connsiteY90" fmla="*/ 1313334 h 6858000"/>
              <a:gd name="connsiteX91" fmla="*/ 3957947 w 11795125"/>
              <a:gd name="connsiteY91" fmla="*/ 1311968 h 6858000"/>
              <a:gd name="connsiteX92" fmla="*/ 3873354 w 11795125"/>
              <a:gd name="connsiteY92" fmla="*/ 1264134 h 6858000"/>
              <a:gd name="connsiteX93" fmla="*/ 3600372 w 11795125"/>
              <a:gd name="connsiteY93" fmla="*/ 791315 h 6858000"/>
              <a:gd name="connsiteX94" fmla="*/ 3600653 w 11795125"/>
              <a:gd name="connsiteY94" fmla="*/ 693116 h 6858000"/>
              <a:gd name="connsiteX95" fmla="*/ 3872449 w 11795125"/>
              <a:gd name="connsiteY95" fmla="*/ 221662 h 6858000"/>
              <a:gd name="connsiteX96" fmla="*/ 3955878 w 11795125"/>
              <a:gd name="connsiteY96" fmla="*/ 173494 h 6858000"/>
              <a:gd name="connsiteX97" fmla="*/ 3852283 w 11795125"/>
              <a:gd name="connsiteY97" fmla="*/ 0 h 6858000"/>
              <a:gd name="connsiteX98" fmla="*/ 6130031 w 11795125"/>
              <a:gd name="connsiteY98" fmla="*/ 0 h 6858000"/>
              <a:gd name="connsiteX99" fmla="*/ 6102465 w 11795125"/>
              <a:gd name="connsiteY99" fmla="*/ 36730 h 6858000"/>
              <a:gd name="connsiteX100" fmla="*/ 5879948 w 11795125"/>
              <a:gd name="connsiteY100" fmla="*/ 127724 h 6858000"/>
              <a:gd name="connsiteX101" fmla="*/ 4102884 w 11795125"/>
              <a:gd name="connsiteY101" fmla="*/ 123270 h 6858000"/>
              <a:gd name="connsiteX102" fmla="*/ 3877665 w 11795125"/>
              <a:gd name="connsiteY102" fmla="*/ 32818 h 6858000"/>
              <a:gd name="connsiteX103" fmla="*/ 0 w 11795125"/>
              <a:gd name="connsiteY103" fmla="*/ 0 h 6858000"/>
              <a:gd name="connsiteX104" fmla="*/ 3781476 w 11795125"/>
              <a:gd name="connsiteY104" fmla="*/ 0 h 6858000"/>
              <a:gd name="connsiteX105" fmla="*/ 3800985 w 11795125"/>
              <a:gd name="connsiteY105" fmla="*/ 47617 h 6858000"/>
              <a:gd name="connsiteX106" fmla="*/ 3766711 w 11795125"/>
              <a:gd name="connsiteY106" fmla="*/ 287889 h 6858000"/>
              <a:gd name="connsiteX107" fmla="*/ 2882037 w 11795125"/>
              <a:gd name="connsiteY107" fmla="*/ 1829098 h 6858000"/>
              <a:gd name="connsiteX108" fmla="*/ 2609888 w 11795125"/>
              <a:gd name="connsiteY108" fmla="*/ 1986223 h 6858000"/>
              <a:gd name="connsiteX109" fmla="*/ 832823 w 11795125"/>
              <a:gd name="connsiteY109" fmla="*/ 1981768 h 6858000"/>
              <a:gd name="connsiteX110" fmla="*/ 556879 w 11795125"/>
              <a:gd name="connsiteY110" fmla="*/ 1825733 h 6858000"/>
              <a:gd name="connsiteX111" fmla="*/ 79254 w 11795125"/>
              <a:gd name="connsiteY111" fmla="*/ 998462 h 6858000"/>
              <a:gd name="connsiteX112" fmla="*/ 0 w 11795125"/>
              <a:gd name="connsiteY112" fmla="*/ 86119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1795125" h="6858000">
                <a:moveTo>
                  <a:pt x="4729712" y="4417922"/>
                </a:moveTo>
                <a:cubicBezTo>
                  <a:pt x="4729712" y="4417922"/>
                  <a:pt x="4729712" y="4417922"/>
                  <a:pt x="7234278" y="4419507"/>
                </a:cubicBezTo>
                <a:cubicBezTo>
                  <a:pt x="7396730" y="4419716"/>
                  <a:pt x="7544918" y="4503359"/>
                  <a:pt x="7626325" y="4644358"/>
                </a:cubicBezTo>
                <a:cubicBezTo>
                  <a:pt x="7626325" y="4644358"/>
                  <a:pt x="7626325" y="4644358"/>
                  <a:pt x="8882694" y="6820455"/>
                </a:cubicBezTo>
                <a:lnTo>
                  <a:pt x="8898077" y="6858000"/>
                </a:lnTo>
                <a:lnTo>
                  <a:pt x="3070863" y="6858000"/>
                </a:lnTo>
                <a:lnTo>
                  <a:pt x="3094823" y="6809422"/>
                </a:lnTo>
                <a:cubicBezTo>
                  <a:pt x="3094823" y="6809422"/>
                  <a:pt x="3094823" y="6809422"/>
                  <a:pt x="4345735" y="4639611"/>
                </a:cubicBezTo>
                <a:cubicBezTo>
                  <a:pt x="4422097" y="4501523"/>
                  <a:pt x="4571941" y="4415010"/>
                  <a:pt x="4729712" y="4417922"/>
                </a:cubicBezTo>
                <a:close/>
                <a:moveTo>
                  <a:pt x="2031302" y="2039301"/>
                </a:moveTo>
                <a:cubicBezTo>
                  <a:pt x="2031302" y="2039301"/>
                  <a:pt x="2031302" y="2039301"/>
                  <a:pt x="2747265" y="2039754"/>
                </a:cubicBezTo>
                <a:cubicBezTo>
                  <a:pt x="2793703" y="2039814"/>
                  <a:pt x="2836066" y="2063724"/>
                  <a:pt x="2859337" y="2104031"/>
                </a:cubicBezTo>
                <a:cubicBezTo>
                  <a:pt x="2859337" y="2104031"/>
                  <a:pt x="2859337" y="2104031"/>
                  <a:pt x="3218486" y="2726096"/>
                </a:cubicBezTo>
                <a:cubicBezTo>
                  <a:pt x="3240981" y="2765058"/>
                  <a:pt x="3241283" y="2815045"/>
                  <a:pt x="3217340" y="2853948"/>
                </a:cubicBezTo>
                <a:cubicBezTo>
                  <a:pt x="3217340" y="2853948"/>
                  <a:pt x="3217340" y="2853948"/>
                  <a:pt x="2860527" y="3475560"/>
                </a:cubicBezTo>
                <a:cubicBezTo>
                  <a:pt x="2838697" y="3515034"/>
                  <a:pt x="2795862" y="3539765"/>
                  <a:pt x="2750762" y="3538933"/>
                </a:cubicBezTo>
                <a:cubicBezTo>
                  <a:pt x="2750762" y="3538933"/>
                  <a:pt x="2750762" y="3538933"/>
                  <a:pt x="2034023" y="3537136"/>
                </a:cubicBezTo>
                <a:cubicBezTo>
                  <a:pt x="1988359" y="3538420"/>
                  <a:pt x="1945223" y="3513165"/>
                  <a:pt x="1922728" y="3474202"/>
                </a:cubicBezTo>
                <a:cubicBezTo>
                  <a:pt x="1922728" y="3474202"/>
                  <a:pt x="1922728" y="3474202"/>
                  <a:pt x="1563578" y="2852137"/>
                </a:cubicBezTo>
                <a:cubicBezTo>
                  <a:pt x="1540307" y="2811831"/>
                  <a:pt x="1540780" y="2763190"/>
                  <a:pt x="1563948" y="2722942"/>
                </a:cubicBezTo>
                <a:cubicBezTo>
                  <a:pt x="1563948" y="2722942"/>
                  <a:pt x="1563948" y="2722942"/>
                  <a:pt x="1921537" y="2102674"/>
                </a:cubicBezTo>
                <a:cubicBezTo>
                  <a:pt x="1943366" y="2063199"/>
                  <a:pt x="1986202" y="2038468"/>
                  <a:pt x="2031302" y="2039301"/>
                </a:cubicBezTo>
                <a:close/>
                <a:moveTo>
                  <a:pt x="9343478" y="1795745"/>
                </a:moveTo>
                <a:cubicBezTo>
                  <a:pt x="9343478" y="1795745"/>
                  <a:pt x="9343478" y="1795745"/>
                  <a:pt x="11620502" y="1797185"/>
                </a:cubicBezTo>
                <a:lnTo>
                  <a:pt x="11795125" y="1797296"/>
                </a:lnTo>
                <a:lnTo>
                  <a:pt x="11795125" y="6858000"/>
                </a:lnTo>
                <a:lnTo>
                  <a:pt x="8996698" y="6858000"/>
                </a:lnTo>
                <a:lnTo>
                  <a:pt x="8963663" y="6815289"/>
                </a:lnTo>
                <a:cubicBezTo>
                  <a:pt x="8963663" y="6815289"/>
                  <a:pt x="8963663" y="6815289"/>
                  <a:pt x="7707295" y="4639193"/>
                </a:cubicBezTo>
                <a:cubicBezTo>
                  <a:pt x="7625888" y="4498193"/>
                  <a:pt x="7627546" y="4328036"/>
                  <a:pt x="7708590" y="4187244"/>
                </a:cubicBezTo>
                <a:cubicBezTo>
                  <a:pt x="7708590" y="4187244"/>
                  <a:pt x="7708590" y="4187244"/>
                  <a:pt x="8959501" y="2017434"/>
                </a:cubicBezTo>
                <a:cubicBezTo>
                  <a:pt x="9035863" y="1879345"/>
                  <a:pt x="9185707" y="1792833"/>
                  <a:pt x="9343478" y="1795745"/>
                </a:cubicBezTo>
                <a:close/>
                <a:moveTo>
                  <a:pt x="3102644" y="1739841"/>
                </a:moveTo>
                <a:cubicBezTo>
                  <a:pt x="3102644" y="1739841"/>
                  <a:pt x="3102644" y="1739841"/>
                  <a:pt x="3385876" y="1740020"/>
                </a:cubicBezTo>
                <a:cubicBezTo>
                  <a:pt x="3404247" y="1740043"/>
                  <a:pt x="3421005" y="1749503"/>
                  <a:pt x="3430211" y="1765448"/>
                </a:cubicBezTo>
                <a:cubicBezTo>
                  <a:pt x="3430211" y="1765448"/>
                  <a:pt x="3430211" y="1765448"/>
                  <a:pt x="3572289" y="2011533"/>
                </a:cubicBezTo>
                <a:cubicBezTo>
                  <a:pt x="3581188" y="2026948"/>
                  <a:pt x="3581308" y="2046721"/>
                  <a:pt x="3571836" y="2062111"/>
                </a:cubicBezTo>
                <a:cubicBezTo>
                  <a:pt x="3571836" y="2062111"/>
                  <a:pt x="3571836" y="2062111"/>
                  <a:pt x="3430681" y="2308019"/>
                </a:cubicBezTo>
                <a:cubicBezTo>
                  <a:pt x="3422046" y="2323634"/>
                  <a:pt x="3405101" y="2333418"/>
                  <a:pt x="3387260" y="2333088"/>
                </a:cubicBezTo>
                <a:cubicBezTo>
                  <a:pt x="3387260" y="2333088"/>
                  <a:pt x="3387260" y="2333088"/>
                  <a:pt x="3103720" y="2332378"/>
                </a:cubicBezTo>
                <a:cubicBezTo>
                  <a:pt x="3085656" y="2332886"/>
                  <a:pt x="3068592" y="2322895"/>
                  <a:pt x="3059693" y="2307481"/>
                </a:cubicBezTo>
                <a:cubicBezTo>
                  <a:pt x="3059693" y="2307481"/>
                  <a:pt x="3059693" y="2307481"/>
                  <a:pt x="2917615" y="2061395"/>
                </a:cubicBezTo>
                <a:cubicBezTo>
                  <a:pt x="2908409" y="2045450"/>
                  <a:pt x="2908596" y="2026208"/>
                  <a:pt x="2917761" y="2010286"/>
                </a:cubicBezTo>
                <a:cubicBezTo>
                  <a:pt x="2917761" y="2010286"/>
                  <a:pt x="2917761" y="2010286"/>
                  <a:pt x="3059222" y="1764910"/>
                </a:cubicBezTo>
                <a:cubicBezTo>
                  <a:pt x="3067857" y="1749295"/>
                  <a:pt x="3084803" y="1739511"/>
                  <a:pt x="3102644" y="1739841"/>
                </a:cubicBezTo>
                <a:close/>
                <a:moveTo>
                  <a:pt x="3522963" y="1598675"/>
                </a:moveTo>
                <a:cubicBezTo>
                  <a:pt x="3522963" y="1598675"/>
                  <a:pt x="3522963" y="1598675"/>
                  <a:pt x="3625194" y="1598740"/>
                </a:cubicBezTo>
                <a:cubicBezTo>
                  <a:pt x="3631826" y="1598748"/>
                  <a:pt x="3637874" y="1602162"/>
                  <a:pt x="3641197" y="1607918"/>
                </a:cubicBezTo>
                <a:cubicBezTo>
                  <a:pt x="3641197" y="1607918"/>
                  <a:pt x="3641197" y="1607918"/>
                  <a:pt x="3692479" y="1696742"/>
                </a:cubicBezTo>
                <a:cubicBezTo>
                  <a:pt x="3695691" y="1702305"/>
                  <a:pt x="3695735" y="1709443"/>
                  <a:pt x="3692315" y="1714998"/>
                </a:cubicBezTo>
                <a:cubicBezTo>
                  <a:pt x="3692315" y="1714998"/>
                  <a:pt x="3692315" y="1714998"/>
                  <a:pt x="3641367" y="1803757"/>
                </a:cubicBezTo>
                <a:cubicBezTo>
                  <a:pt x="3638250" y="1809393"/>
                  <a:pt x="3632134" y="1812924"/>
                  <a:pt x="3625694" y="1812806"/>
                </a:cubicBezTo>
                <a:cubicBezTo>
                  <a:pt x="3625694" y="1812806"/>
                  <a:pt x="3625694" y="1812806"/>
                  <a:pt x="3523352" y="1812549"/>
                </a:cubicBezTo>
                <a:cubicBezTo>
                  <a:pt x="3516832" y="1812733"/>
                  <a:pt x="3510671" y="1809127"/>
                  <a:pt x="3507459" y="1803563"/>
                </a:cubicBezTo>
                <a:cubicBezTo>
                  <a:pt x="3507459" y="1803563"/>
                  <a:pt x="3507459" y="1803563"/>
                  <a:pt x="3456177" y="1714739"/>
                </a:cubicBezTo>
                <a:cubicBezTo>
                  <a:pt x="3452854" y="1708984"/>
                  <a:pt x="3452922" y="1702038"/>
                  <a:pt x="3456230" y="1696292"/>
                </a:cubicBezTo>
                <a:cubicBezTo>
                  <a:pt x="3456230" y="1696292"/>
                  <a:pt x="3456230" y="1696292"/>
                  <a:pt x="3507290" y="1607724"/>
                </a:cubicBezTo>
                <a:cubicBezTo>
                  <a:pt x="3510406" y="1602087"/>
                  <a:pt x="3516523" y="1598556"/>
                  <a:pt x="3522963" y="1598675"/>
                </a:cubicBezTo>
                <a:close/>
                <a:moveTo>
                  <a:pt x="4199803" y="1370724"/>
                </a:moveTo>
                <a:cubicBezTo>
                  <a:pt x="4199803" y="1370724"/>
                  <a:pt x="4199803" y="1370724"/>
                  <a:pt x="4537019" y="1370938"/>
                </a:cubicBezTo>
                <a:cubicBezTo>
                  <a:pt x="4558892" y="1370965"/>
                  <a:pt x="4578843" y="1382227"/>
                  <a:pt x="4589804" y="1401211"/>
                </a:cubicBezTo>
                <a:cubicBezTo>
                  <a:pt x="4589804" y="1401211"/>
                  <a:pt x="4589804" y="1401211"/>
                  <a:pt x="4758963" y="1694203"/>
                </a:cubicBezTo>
                <a:cubicBezTo>
                  <a:pt x="4769558" y="1712554"/>
                  <a:pt x="4769700" y="1736097"/>
                  <a:pt x="4758423" y="1754421"/>
                </a:cubicBezTo>
                <a:cubicBezTo>
                  <a:pt x="4758423" y="1754421"/>
                  <a:pt x="4758423" y="1754421"/>
                  <a:pt x="4590365" y="2047199"/>
                </a:cubicBezTo>
                <a:cubicBezTo>
                  <a:pt x="4580083" y="2065790"/>
                  <a:pt x="4559908" y="2077438"/>
                  <a:pt x="4538665" y="2077046"/>
                </a:cubicBezTo>
                <a:cubicBezTo>
                  <a:pt x="4538665" y="2077046"/>
                  <a:pt x="4538665" y="2077046"/>
                  <a:pt x="4201084" y="2076201"/>
                </a:cubicBezTo>
                <a:cubicBezTo>
                  <a:pt x="4179577" y="2076805"/>
                  <a:pt x="4159259" y="2064910"/>
                  <a:pt x="4148664" y="2046559"/>
                </a:cubicBezTo>
                <a:cubicBezTo>
                  <a:pt x="4148664" y="2046559"/>
                  <a:pt x="4148664" y="2046559"/>
                  <a:pt x="3979505" y="1753567"/>
                </a:cubicBezTo>
                <a:cubicBezTo>
                  <a:pt x="3968545" y="1734583"/>
                  <a:pt x="3968768" y="1711673"/>
                  <a:pt x="3979680" y="1692718"/>
                </a:cubicBezTo>
                <a:cubicBezTo>
                  <a:pt x="3979680" y="1692718"/>
                  <a:pt x="3979680" y="1692718"/>
                  <a:pt x="4148104" y="1400573"/>
                </a:cubicBezTo>
                <a:cubicBezTo>
                  <a:pt x="4158385" y="1381980"/>
                  <a:pt x="4178560" y="1370332"/>
                  <a:pt x="4199803" y="1370724"/>
                </a:cubicBezTo>
                <a:close/>
                <a:moveTo>
                  <a:pt x="3525946" y="1141304"/>
                </a:moveTo>
                <a:cubicBezTo>
                  <a:pt x="3525946" y="1141304"/>
                  <a:pt x="3525946" y="1141304"/>
                  <a:pt x="3719554" y="1141427"/>
                </a:cubicBezTo>
                <a:cubicBezTo>
                  <a:pt x="3732112" y="1141443"/>
                  <a:pt x="3743567" y="1147909"/>
                  <a:pt x="3749860" y="1158808"/>
                </a:cubicBezTo>
                <a:cubicBezTo>
                  <a:pt x="3749860" y="1158808"/>
                  <a:pt x="3749860" y="1158808"/>
                  <a:pt x="3846980" y="1327024"/>
                </a:cubicBezTo>
                <a:cubicBezTo>
                  <a:pt x="3853063" y="1337561"/>
                  <a:pt x="3853144" y="1351077"/>
                  <a:pt x="3846670" y="1361598"/>
                </a:cubicBezTo>
                <a:cubicBezTo>
                  <a:pt x="3846670" y="1361598"/>
                  <a:pt x="3846670" y="1361598"/>
                  <a:pt x="3750182" y="1529691"/>
                </a:cubicBezTo>
                <a:cubicBezTo>
                  <a:pt x="3744279" y="1540366"/>
                  <a:pt x="3732695" y="1547054"/>
                  <a:pt x="3720499" y="1546828"/>
                </a:cubicBezTo>
                <a:cubicBezTo>
                  <a:pt x="3720499" y="1546828"/>
                  <a:pt x="3720499" y="1546828"/>
                  <a:pt x="3526682" y="1546343"/>
                </a:cubicBezTo>
                <a:cubicBezTo>
                  <a:pt x="3514334" y="1546689"/>
                  <a:pt x="3502669" y="1539861"/>
                  <a:pt x="3496586" y="1529324"/>
                </a:cubicBezTo>
                <a:cubicBezTo>
                  <a:pt x="3496586" y="1529324"/>
                  <a:pt x="3496586" y="1529324"/>
                  <a:pt x="3399466" y="1361108"/>
                </a:cubicBezTo>
                <a:cubicBezTo>
                  <a:pt x="3393173" y="1350208"/>
                  <a:pt x="3393302" y="1337055"/>
                  <a:pt x="3399566" y="1326172"/>
                </a:cubicBezTo>
                <a:cubicBezTo>
                  <a:pt x="3399566" y="1326172"/>
                  <a:pt x="3399566" y="1326172"/>
                  <a:pt x="3496264" y="1158441"/>
                </a:cubicBezTo>
                <a:cubicBezTo>
                  <a:pt x="3502167" y="1147767"/>
                  <a:pt x="3513750" y="1141079"/>
                  <a:pt x="3525946" y="1141304"/>
                </a:cubicBezTo>
                <a:close/>
                <a:moveTo>
                  <a:pt x="3955878" y="173494"/>
                </a:moveTo>
                <a:cubicBezTo>
                  <a:pt x="3955878" y="173494"/>
                  <a:pt x="3955878" y="173494"/>
                  <a:pt x="4500068" y="173838"/>
                </a:cubicBezTo>
                <a:cubicBezTo>
                  <a:pt x="4535365" y="173884"/>
                  <a:pt x="4567564" y="192057"/>
                  <a:pt x="4585252" y="222694"/>
                </a:cubicBezTo>
                <a:cubicBezTo>
                  <a:pt x="4585252" y="222694"/>
                  <a:pt x="4585252" y="222694"/>
                  <a:pt x="4858234" y="695514"/>
                </a:cubicBezTo>
                <a:cubicBezTo>
                  <a:pt x="4875332" y="725128"/>
                  <a:pt x="4875562" y="763121"/>
                  <a:pt x="4857363" y="792690"/>
                </a:cubicBezTo>
                <a:cubicBezTo>
                  <a:pt x="4857363" y="792690"/>
                  <a:pt x="4857363" y="792690"/>
                  <a:pt x="4586156" y="1265167"/>
                </a:cubicBezTo>
                <a:cubicBezTo>
                  <a:pt x="4569564" y="1295169"/>
                  <a:pt x="4537006" y="1313967"/>
                  <a:pt x="4502727" y="1313334"/>
                </a:cubicBezTo>
                <a:cubicBezTo>
                  <a:pt x="4502727" y="1313334"/>
                  <a:pt x="4502727" y="1313334"/>
                  <a:pt x="3957947" y="1311968"/>
                </a:cubicBezTo>
                <a:cubicBezTo>
                  <a:pt x="3923239" y="1312944"/>
                  <a:pt x="3890452" y="1293749"/>
                  <a:pt x="3873354" y="1264134"/>
                </a:cubicBezTo>
                <a:cubicBezTo>
                  <a:pt x="3873354" y="1264134"/>
                  <a:pt x="3873354" y="1264134"/>
                  <a:pt x="3600372" y="791315"/>
                </a:cubicBezTo>
                <a:cubicBezTo>
                  <a:pt x="3582684" y="760678"/>
                  <a:pt x="3583043" y="723707"/>
                  <a:pt x="3600653" y="693116"/>
                </a:cubicBezTo>
                <a:cubicBezTo>
                  <a:pt x="3600653" y="693116"/>
                  <a:pt x="3600653" y="693116"/>
                  <a:pt x="3872449" y="221662"/>
                </a:cubicBezTo>
                <a:cubicBezTo>
                  <a:pt x="3889041" y="191658"/>
                  <a:pt x="3921599" y="172861"/>
                  <a:pt x="3955878" y="173494"/>
                </a:cubicBezTo>
                <a:close/>
                <a:moveTo>
                  <a:pt x="3852283" y="0"/>
                </a:moveTo>
                <a:lnTo>
                  <a:pt x="6130031" y="0"/>
                </a:lnTo>
                <a:lnTo>
                  <a:pt x="6102465" y="36730"/>
                </a:lnTo>
                <a:cubicBezTo>
                  <a:pt x="6044520" y="95168"/>
                  <a:pt x="5963814" y="129272"/>
                  <a:pt x="5879948" y="127724"/>
                </a:cubicBezTo>
                <a:cubicBezTo>
                  <a:pt x="5879948" y="127724"/>
                  <a:pt x="5879948" y="127724"/>
                  <a:pt x="4102884" y="123270"/>
                </a:cubicBezTo>
                <a:cubicBezTo>
                  <a:pt x="4017972" y="125657"/>
                  <a:pt x="3936583" y="91034"/>
                  <a:pt x="3877665" y="32818"/>
                </a:cubicBezTo>
                <a:close/>
                <a:moveTo>
                  <a:pt x="0" y="0"/>
                </a:moveTo>
                <a:lnTo>
                  <a:pt x="3781476" y="0"/>
                </a:lnTo>
                <a:lnTo>
                  <a:pt x="3800985" y="47617"/>
                </a:lnTo>
                <a:cubicBezTo>
                  <a:pt x="3821943" y="127749"/>
                  <a:pt x="3811234" y="215546"/>
                  <a:pt x="3766711" y="287889"/>
                </a:cubicBezTo>
                <a:cubicBezTo>
                  <a:pt x="3766711" y="287889"/>
                  <a:pt x="3766711" y="287889"/>
                  <a:pt x="2882037" y="1829098"/>
                </a:cubicBezTo>
                <a:cubicBezTo>
                  <a:pt x="2827913" y="1926970"/>
                  <a:pt x="2721708" y="1988287"/>
                  <a:pt x="2609888" y="1986223"/>
                </a:cubicBezTo>
                <a:cubicBezTo>
                  <a:pt x="2609888" y="1986223"/>
                  <a:pt x="2609888" y="1986223"/>
                  <a:pt x="832823" y="1981768"/>
                </a:cubicBezTo>
                <a:cubicBezTo>
                  <a:pt x="719607" y="1984952"/>
                  <a:pt x="612654" y="1922338"/>
                  <a:pt x="556879" y="1825733"/>
                </a:cubicBezTo>
                <a:cubicBezTo>
                  <a:pt x="556879" y="1825733"/>
                  <a:pt x="556879" y="1825733"/>
                  <a:pt x="79254" y="998462"/>
                </a:cubicBezTo>
                <a:lnTo>
                  <a:pt x="0" y="861190"/>
                </a:lnTo>
                <a:close/>
              </a:path>
            </a:pathLst>
          </a:custGeom>
          <a:solidFill>
            <a:schemeClr val="bg1">
              <a:lumMod val="95000"/>
            </a:schemeClr>
          </a:solidFill>
        </p:spPr>
        <p:txBody>
          <a:bodyPr wrap="square" tIns="864000">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3866117" y="1816509"/>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anchor="t"/>
          <a:lstStyle>
            <a:lvl1pPr algn="l">
              <a:lnSpc>
                <a:spcPts val="4000"/>
              </a:lnSpc>
              <a:defRPr sz="5000" b="1" spc="-300">
                <a:solidFill>
                  <a:schemeClr val="bg1">
                    <a:lumMod val="95000"/>
                  </a:schemeClr>
                </a:solidFill>
              </a:defRPr>
            </a:lvl1pPr>
          </a:lstStyle>
          <a:p>
            <a:r>
              <a:rPr lang="en-US" noProof="0"/>
              <a:t>Click to edit 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4048124" y="3795246"/>
            <a:ext cx="4000500" cy="997905"/>
          </a:xfrm>
          <a:noFill/>
        </p:spPr>
        <p:txBody>
          <a:bodyPr lIns="0" tIns="0" rIns="0" bIns="0"/>
          <a:lstStyle>
            <a:lvl1pPr marL="0" indent="0" algn="l">
              <a:buNone/>
              <a:defRPr sz="21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4" name="Footer Placeholder 3">
            <a:extLst>
              <a:ext uri="{FF2B5EF4-FFF2-40B4-BE49-F238E27FC236}">
                <a16:creationId xmlns:a16="http://schemas.microsoft.com/office/drawing/2014/main" id="{734B1E83-6080-4D35-A216-8E5C399023B2}"/>
              </a:ext>
            </a:extLst>
          </p:cNvPr>
          <p:cNvSpPr>
            <a:spLocks noGrp="1"/>
          </p:cNvSpPr>
          <p:nvPr>
            <p:ph type="ftr" sz="quarter" idx="11"/>
          </p:nvPr>
        </p:nvSpPr>
        <p:spPr/>
        <p:txBody>
          <a:bodyPr/>
          <a:lstStyle/>
          <a:p>
            <a:r>
              <a:rPr lang="en-US" noProof="0"/>
              <a:t>RECAM SOLUTIONS PRIVATE LIMITED</a:t>
            </a:r>
            <a:endParaRPr lang="en-US" noProof="0" dirty="0"/>
          </a:p>
        </p:txBody>
      </p:sp>
    </p:spTree>
    <p:extLst>
      <p:ext uri="{BB962C8B-B14F-4D97-AF65-F5344CB8AC3E}">
        <p14:creationId xmlns:p14="http://schemas.microsoft.com/office/powerpoint/2010/main" val="62273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Photo 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7D77123-FDC4-48FD-9EFB-8A84F6069060}"/>
              </a:ext>
            </a:extLst>
          </p:cNvPr>
          <p:cNvSpPr>
            <a:spLocks noGrp="1"/>
          </p:cNvSpPr>
          <p:nvPr>
            <p:ph type="pic" sz="quarter" idx="14" hasCustomPrompt="1"/>
          </p:nvPr>
        </p:nvSpPr>
        <p:spPr>
          <a:xfrm>
            <a:off x="6481149" y="1684742"/>
            <a:ext cx="4904790" cy="433376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5472000" cy="432000"/>
          </a:xfrm>
        </p:spPr>
        <p:txBody>
          <a:bodyPr/>
          <a:lstStyle>
            <a:lvl1pPr>
              <a:defRPr>
                <a:solidFill>
                  <a:schemeClr val="tx1">
                    <a:lumMod val="75000"/>
                    <a:lumOff val="25000"/>
                  </a:schemeClr>
                </a:solidFill>
              </a:defRPr>
            </a:lvl1pPr>
          </a:lstStyle>
          <a:p>
            <a:r>
              <a:rPr lang="en-US" noProof="0"/>
              <a:t>Click to edit page title</a:t>
            </a:r>
          </a:p>
        </p:txBody>
      </p:sp>
      <p:sp>
        <p:nvSpPr>
          <p:cNvPr id="10" name="Subtitle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31801" y="1008000"/>
            <a:ext cx="5472000"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32000" y="1511566"/>
            <a:ext cx="5472000" cy="468043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0505ED12-A431-4761-87A4-F05164BE0221}"/>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35010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hoto 2">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C64B33BB-8F3A-42CE-BBDA-D08AA3266737}"/>
              </a:ext>
            </a:extLst>
          </p:cNvPr>
          <p:cNvSpPr>
            <a:spLocks noGrp="1"/>
          </p:cNvSpPr>
          <p:nvPr>
            <p:ph type="pic" sz="quarter" idx="36" hasCustomPrompt="1"/>
          </p:nvPr>
        </p:nvSpPr>
        <p:spPr>
          <a:xfrm>
            <a:off x="6282692" y="432000"/>
            <a:ext cx="5511800" cy="5760000"/>
          </a:xfrm>
          <a:custGeom>
            <a:avLst/>
            <a:gdLst>
              <a:gd name="connsiteX0" fmla="*/ 193823 w 5511800"/>
              <a:gd name="connsiteY0" fmla="*/ 0 h 5760000"/>
              <a:gd name="connsiteX1" fmla="*/ 5511800 w 5511800"/>
              <a:gd name="connsiteY1" fmla="*/ 0 h 5760000"/>
              <a:gd name="connsiteX2" fmla="*/ 5511800 w 5511800"/>
              <a:gd name="connsiteY2" fmla="*/ 5760000 h 5760000"/>
              <a:gd name="connsiteX3" fmla="*/ 193823 w 5511800"/>
              <a:gd name="connsiteY3" fmla="*/ 5760000 h 5760000"/>
              <a:gd name="connsiteX4" fmla="*/ 3937 w 5511800"/>
              <a:gd name="connsiteY4" fmla="*/ 5605239 h 5760000"/>
              <a:gd name="connsiteX5" fmla="*/ 0 w 5511800"/>
              <a:gd name="connsiteY5" fmla="*/ 5566186 h 5760000"/>
              <a:gd name="connsiteX6" fmla="*/ 0 w 5511800"/>
              <a:gd name="connsiteY6" fmla="*/ 193814 h 5760000"/>
              <a:gd name="connsiteX7" fmla="*/ 3937 w 5511800"/>
              <a:gd name="connsiteY7" fmla="*/ 154762 h 5760000"/>
              <a:gd name="connsiteX8" fmla="*/ 193823 w 5511800"/>
              <a:gd name="connsiteY8" fmla="*/ 0 h 57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11800" h="5760000">
                <a:moveTo>
                  <a:pt x="193823" y="0"/>
                </a:moveTo>
                <a:lnTo>
                  <a:pt x="5511800" y="0"/>
                </a:lnTo>
                <a:lnTo>
                  <a:pt x="5511800" y="5760000"/>
                </a:lnTo>
                <a:lnTo>
                  <a:pt x="193823" y="5760000"/>
                </a:lnTo>
                <a:cubicBezTo>
                  <a:pt x="100158" y="5760000"/>
                  <a:pt x="22011" y="5693561"/>
                  <a:pt x="3937" y="5605239"/>
                </a:cubicBezTo>
                <a:lnTo>
                  <a:pt x="0" y="5566186"/>
                </a:lnTo>
                <a:lnTo>
                  <a:pt x="0" y="193814"/>
                </a:lnTo>
                <a:lnTo>
                  <a:pt x="3937" y="154762"/>
                </a:lnTo>
                <a:cubicBezTo>
                  <a:pt x="22011" y="66440"/>
                  <a:pt x="100158" y="0"/>
                  <a:pt x="193823" y="0"/>
                </a:cubicBezTo>
                <a:close/>
              </a:path>
            </a:pathLst>
          </a:custGeom>
        </p:spPr>
        <p:txBody>
          <a:bodyPr wrap="square" tIns="0"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Photo</a:t>
            </a:r>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5472000" cy="432000"/>
          </a:xfrm>
        </p:spPr>
        <p:txBody>
          <a:bodyPr/>
          <a:lstStyle>
            <a:lvl1pPr>
              <a:defRPr>
                <a:solidFill>
                  <a:schemeClr val="tx1">
                    <a:lumMod val="75000"/>
                    <a:lumOff val="25000"/>
                  </a:schemeClr>
                </a:solidFill>
              </a:defRPr>
            </a:lvl1pPr>
          </a:lstStyle>
          <a:p>
            <a:r>
              <a:rPr lang="en-US" noProof="0"/>
              <a:t>Click to edit page title</a:t>
            </a:r>
          </a:p>
        </p:txBody>
      </p:sp>
      <p:sp>
        <p:nvSpPr>
          <p:cNvPr id="10" name="Subtitle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31801" y="1008000"/>
            <a:ext cx="5472000"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32000" y="1511566"/>
            <a:ext cx="5472000" cy="468043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5" name="Slide Number Placeholder 4">
            <a:extLst>
              <a:ext uri="{FF2B5EF4-FFF2-40B4-BE49-F238E27FC236}">
                <a16:creationId xmlns:a16="http://schemas.microsoft.com/office/drawing/2014/main" id="{0505ED12-A431-4761-87A4-F05164BE0221}"/>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416292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hoto 3">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7D77123-FDC4-48FD-9EFB-8A84F6069060}"/>
              </a:ext>
            </a:extLst>
          </p:cNvPr>
          <p:cNvSpPr>
            <a:spLocks noGrp="1"/>
          </p:cNvSpPr>
          <p:nvPr>
            <p:ph type="pic" sz="quarter" idx="14" hasCustomPrompt="1"/>
          </p:nvPr>
        </p:nvSpPr>
        <p:spPr>
          <a:xfrm>
            <a:off x="6812170" y="2376298"/>
            <a:ext cx="2405261" cy="212523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5472000" cy="432000"/>
          </a:xfrm>
        </p:spPr>
        <p:txBody>
          <a:bodyPr/>
          <a:lstStyle>
            <a:lvl1pPr>
              <a:defRPr>
                <a:solidFill>
                  <a:schemeClr val="tx1">
                    <a:lumMod val="75000"/>
                    <a:lumOff val="25000"/>
                  </a:schemeClr>
                </a:solidFill>
              </a:defRPr>
            </a:lvl1pPr>
          </a:lstStyle>
          <a:p>
            <a:r>
              <a:rPr lang="en-US" noProof="0"/>
              <a:t>Click to edit page title</a:t>
            </a:r>
          </a:p>
        </p:txBody>
      </p:sp>
      <p:sp>
        <p:nvSpPr>
          <p:cNvPr id="10" name="Subtitle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31801" y="1008000"/>
            <a:ext cx="5472000"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32000" y="1511566"/>
            <a:ext cx="5472000" cy="468043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a:xfrm>
            <a:off x="432000" y="6465991"/>
            <a:ext cx="5484930" cy="201532"/>
          </a:xfrm>
        </p:spPr>
        <p:txBody>
          <a:bodyPr/>
          <a:lstStyle/>
          <a:p>
            <a:r>
              <a:rPr lang="en-US" noProof="0" dirty="0"/>
              <a:t>RECAM SOLUTIONS PRIVATE LIMITED</a:t>
            </a:r>
          </a:p>
        </p:txBody>
      </p:sp>
      <p:sp>
        <p:nvSpPr>
          <p:cNvPr id="5" name="Slide Number Placeholder 4">
            <a:extLst>
              <a:ext uri="{FF2B5EF4-FFF2-40B4-BE49-F238E27FC236}">
                <a16:creationId xmlns:a16="http://schemas.microsoft.com/office/drawing/2014/main" id="{0505ED12-A431-4761-87A4-F05164BE0221}"/>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8" name="Picture Placeholder 7">
            <a:extLst>
              <a:ext uri="{FF2B5EF4-FFF2-40B4-BE49-F238E27FC236}">
                <a16:creationId xmlns:a16="http://schemas.microsoft.com/office/drawing/2014/main" id="{01317B12-44C8-4227-9EB8-973D2226E63F}"/>
              </a:ext>
            </a:extLst>
          </p:cNvPr>
          <p:cNvSpPr>
            <a:spLocks noGrp="1"/>
          </p:cNvSpPr>
          <p:nvPr>
            <p:ph type="pic" sz="quarter" idx="34" hasCustomPrompt="1"/>
          </p:nvPr>
        </p:nvSpPr>
        <p:spPr>
          <a:xfrm>
            <a:off x="8812420" y="1176148"/>
            <a:ext cx="2405261" cy="212523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9" name="Picture Placeholder 8">
            <a:extLst>
              <a:ext uri="{FF2B5EF4-FFF2-40B4-BE49-F238E27FC236}">
                <a16:creationId xmlns:a16="http://schemas.microsoft.com/office/drawing/2014/main" id="{1AD2255F-36DA-4BDE-B54D-F94F14B68B6C}"/>
              </a:ext>
            </a:extLst>
          </p:cNvPr>
          <p:cNvSpPr>
            <a:spLocks noGrp="1"/>
          </p:cNvSpPr>
          <p:nvPr>
            <p:ph type="pic" sz="quarter" idx="35" hasCustomPrompt="1"/>
          </p:nvPr>
        </p:nvSpPr>
        <p:spPr>
          <a:xfrm>
            <a:off x="8812419" y="3552739"/>
            <a:ext cx="2405261" cy="212523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Tree>
    <p:extLst>
      <p:ext uri="{BB962C8B-B14F-4D97-AF65-F5344CB8AC3E}">
        <p14:creationId xmlns:p14="http://schemas.microsoft.com/office/powerpoint/2010/main" val="2829556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with Subtitle">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CD92D281-07CD-478F-9BF5-BA7D43439A3D}"/>
              </a:ext>
            </a:extLst>
          </p:cNvPr>
          <p:cNvSpPr>
            <a:spLocks noChangeAspect="1"/>
          </p:cNvSpPr>
          <p:nvPr userDrawn="1"/>
        </p:nvSpPr>
        <p:spPr bwMode="auto">
          <a:xfrm>
            <a:off x="431800"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1" name="Freeform 5">
            <a:extLst>
              <a:ext uri="{FF2B5EF4-FFF2-40B4-BE49-F238E27FC236}">
                <a16:creationId xmlns:a16="http://schemas.microsoft.com/office/drawing/2014/main" id="{B2C53265-8805-42B3-82B4-151EFBC42731}"/>
              </a:ext>
            </a:extLst>
          </p:cNvPr>
          <p:cNvSpPr>
            <a:spLocks noChangeAspect="1"/>
          </p:cNvSpPr>
          <p:nvPr userDrawn="1"/>
        </p:nvSpPr>
        <p:spPr bwMode="auto">
          <a:xfrm>
            <a:off x="9537134"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5">
            <a:extLst>
              <a:ext uri="{FF2B5EF4-FFF2-40B4-BE49-F238E27FC236}">
                <a16:creationId xmlns:a16="http://schemas.microsoft.com/office/drawing/2014/main" id="{D0111EB4-98AF-4EB7-878B-31FD32A95141}"/>
              </a:ext>
            </a:extLst>
          </p:cNvPr>
          <p:cNvSpPr>
            <a:spLocks noChangeAspect="1"/>
          </p:cNvSpPr>
          <p:nvPr userDrawn="1"/>
        </p:nvSpPr>
        <p:spPr bwMode="auto">
          <a:xfrm>
            <a:off x="9683871"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5">
            <a:extLst>
              <a:ext uri="{FF2B5EF4-FFF2-40B4-BE49-F238E27FC236}">
                <a16:creationId xmlns:a16="http://schemas.microsoft.com/office/drawing/2014/main" id="{33809002-30A9-49C0-BE36-B14DD1E4D872}"/>
              </a:ext>
            </a:extLst>
          </p:cNvPr>
          <p:cNvSpPr>
            <a:spLocks noChangeAspect="1"/>
          </p:cNvSpPr>
          <p:nvPr userDrawn="1"/>
        </p:nvSpPr>
        <p:spPr bwMode="auto">
          <a:xfrm>
            <a:off x="1449746"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15" name="Freeform 5">
            <a:extLst>
              <a:ext uri="{FF2B5EF4-FFF2-40B4-BE49-F238E27FC236}">
                <a16:creationId xmlns:a16="http://schemas.microsoft.com/office/drawing/2014/main" id="{FFD5C582-B212-4ADA-AB1B-0481AA39C3A9}"/>
              </a:ext>
            </a:extLst>
          </p:cNvPr>
          <p:cNvSpPr>
            <a:spLocks noChangeAspect="1"/>
          </p:cNvSpPr>
          <p:nvPr userDrawn="1"/>
        </p:nvSpPr>
        <p:spPr bwMode="auto">
          <a:xfrm>
            <a:off x="1100755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noProof="0" dirty="0"/>
          </a:p>
        </p:txBody>
      </p:sp>
      <p:sp>
        <p:nvSpPr>
          <p:cNvPr id="2" name="Title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page title</a:t>
            </a:r>
          </a:p>
        </p:txBody>
      </p:sp>
      <p:sp>
        <p:nvSpPr>
          <p:cNvPr id="9" name="Subtitle 2">
            <a:extLst>
              <a:ext uri="{FF2B5EF4-FFF2-40B4-BE49-F238E27FC236}">
                <a16:creationId xmlns:a16="http://schemas.microsoft.com/office/drawing/2014/main" id="{E4633398-8EC3-417B-BEA6-101D8F224678}"/>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Comparison Left Placeholder 1">
            <a:extLst>
              <a:ext uri="{FF2B5EF4-FFF2-40B4-BE49-F238E27FC236}">
                <a16:creationId xmlns:a16="http://schemas.microsoft.com/office/drawing/2014/main" id="{9322B50D-6A7D-41C6-BA57-613BC231DF36}"/>
              </a:ext>
            </a:extLst>
          </p:cNvPr>
          <p:cNvSpPr>
            <a:spLocks noGrp="1"/>
          </p:cNvSpPr>
          <p:nvPr>
            <p:ph type="body" idx="1"/>
          </p:nvPr>
        </p:nvSpPr>
        <p:spPr>
          <a:xfrm>
            <a:off x="432000" y="1515834"/>
            <a:ext cx="5472000" cy="360000"/>
          </a:xfrm>
        </p:spPr>
        <p:txBody>
          <a:bodyPr anchor="t"/>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2">
            <a:extLst>
              <a:ext uri="{FF2B5EF4-FFF2-40B4-BE49-F238E27FC236}">
                <a16:creationId xmlns:a16="http://schemas.microsoft.com/office/drawing/2014/main" id="{9FD584DA-F775-47B8-A1D7-6556AD5FCBD2}"/>
              </a:ext>
            </a:extLst>
          </p:cNvPr>
          <p:cNvSpPr>
            <a:spLocks noGrp="1"/>
          </p:cNvSpPr>
          <p:nvPr>
            <p:ph sz="half" idx="2"/>
          </p:nvPr>
        </p:nvSpPr>
        <p:spPr>
          <a:xfrm>
            <a:off x="432000" y="2023668"/>
            <a:ext cx="5472000" cy="4168332"/>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mparison Left Placeholder 2">
            <a:extLst>
              <a:ext uri="{FF2B5EF4-FFF2-40B4-BE49-F238E27FC236}">
                <a16:creationId xmlns:a16="http://schemas.microsoft.com/office/drawing/2014/main" id="{78A963F8-6F6E-440E-B3B3-DDE13C083A36}"/>
              </a:ext>
            </a:extLst>
          </p:cNvPr>
          <p:cNvSpPr>
            <a:spLocks noGrp="1"/>
          </p:cNvSpPr>
          <p:nvPr>
            <p:ph type="body" sz="quarter" idx="13"/>
          </p:nvPr>
        </p:nvSpPr>
        <p:spPr>
          <a:xfrm>
            <a:off x="6300000" y="1516359"/>
            <a:ext cx="5472000" cy="358775"/>
          </a:xfrm>
        </p:spPr>
        <p:txBody>
          <a:bodyPr/>
          <a:lstStyle>
            <a:lvl1pPr marL="0" indent="0">
              <a:buNone/>
              <a:defRPr sz="2400" b="1"/>
            </a:lvl1pPr>
          </a:lstStyle>
          <a:p>
            <a:pPr lvl="0"/>
            <a:r>
              <a:rPr lang="en-US" noProof="0"/>
              <a:t>Edit Master text styles</a:t>
            </a:r>
          </a:p>
        </p:txBody>
      </p:sp>
      <p:sp>
        <p:nvSpPr>
          <p:cNvPr id="8" name="Text Placeholder 4">
            <a:extLst>
              <a:ext uri="{FF2B5EF4-FFF2-40B4-BE49-F238E27FC236}">
                <a16:creationId xmlns:a16="http://schemas.microsoft.com/office/drawing/2014/main" id="{DF0A5256-B267-47DA-858A-0F3867CB6139}"/>
              </a:ext>
            </a:extLst>
          </p:cNvPr>
          <p:cNvSpPr>
            <a:spLocks noGrp="1"/>
          </p:cNvSpPr>
          <p:nvPr>
            <p:ph type="body" sz="quarter" idx="12"/>
          </p:nvPr>
        </p:nvSpPr>
        <p:spPr>
          <a:xfrm>
            <a:off x="6299887" y="2020359"/>
            <a:ext cx="5472113" cy="4170891"/>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p:txBody>
          <a:bodyPr/>
          <a:lstStyle/>
          <a:p>
            <a:r>
              <a:rPr lang="en-US" noProof="0"/>
              <a:t>RECAM SOLUTIONS PRIVATE LIMITED</a:t>
            </a:r>
            <a:endParaRPr lang="en-US" noProof="0" dirty="0"/>
          </a:p>
        </p:txBody>
      </p:sp>
      <p:sp>
        <p:nvSpPr>
          <p:cNvPr id="6" name="Slide Number Placeholder 5">
            <a:extLst>
              <a:ext uri="{FF2B5EF4-FFF2-40B4-BE49-F238E27FC236}">
                <a16:creationId xmlns:a16="http://schemas.microsoft.com/office/drawing/2014/main" id="{18733E7E-50D2-4F6C-9DF2-CF4C98C4B847}"/>
              </a:ext>
            </a:extLst>
          </p:cNvPr>
          <p:cNvSpPr>
            <a:spLocks noGrp="1"/>
          </p:cNvSpPr>
          <p:nvPr>
            <p:ph type="sldNum" sz="quarter" idx="33"/>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2509955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0" y="0"/>
            <a:ext cx="11771313" cy="6191250"/>
          </a:xfrm>
          <a:solidFill>
            <a:schemeClr val="bg1">
              <a:lumMod val="95000"/>
            </a:schemeClr>
          </a:solidFill>
        </p:spPr>
        <p:txBody>
          <a:bodyPr anchor="ctr"/>
          <a:lstStyle>
            <a:lvl1pPr marL="0" indent="0" algn="ctr">
              <a:buNone/>
              <a:defRPr sz="1200" i="1">
                <a:latin typeface="Times New Roman" panose="02020603050405020304" pitchFamily="18" charset="0"/>
                <a:cs typeface="Times New Roman" panose="02020603050405020304" pitchFamily="18" charset="0"/>
              </a:defRPr>
            </a:lvl1pPr>
          </a:lstStyle>
          <a:p>
            <a:r>
              <a:rPr lang="en-US" noProof="0" dirty="0"/>
              <a:t>Insert or Drag &amp; Drop your photo</a:t>
            </a:r>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a:t>RECAM SOLUTIONS PRIVATE LIMITED</a:t>
            </a:r>
            <a:endParaRPr lang="en-US" noProof="0" dirty="0"/>
          </a:p>
        </p:txBody>
      </p:sp>
      <p:sp>
        <p:nvSpPr>
          <p:cNvPr id="2" name="Slide Number Placeholder 1">
            <a:extLst>
              <a:ext uri="{FF2B5EF4-FFF2-40B4-BE49-F238E27FC236}">
                <a16:creationId xmlns:a16="http://schemas.microsoft.com/office/drawing/2014/main" id="{8B3D119C-DBF5-4B4F-BE38-7BD7B5C8A5D0}"/>
              </a:ext>
            </a:extLst>
          </p:cNvPr>
          <p:cNvSpPr>
            <a:spLocks noGrp="1"/>
          </p:cNvSpPr>
          <p:nvPr>
            <p:ph type="sldNum" sz="quarter" idx="15"/>
          </p:nvPr>
        </p:nvSpPr>
        <p:spPr>
          <a:xfrm>
            <a:off x="11727656" y="6277243"/>
            <a:ext cx="464344" cy="400188"/>
          </a:xfrm>
          <a:prstGeom prst="roundRect">
            <a:avLst>
              <a:gd name="adj" fmla="val 9526"/>
            </a:avLst>
          </a:prstGeom>
        </p:spPr>
        <p:txBody>
          <a:bodyPr/>
          <a:lstStyle/>
          <a:p>
            <a:fld id="{19B51A1E-902D-48AF-9020-955120F399B6}" type="slidenum">
              <a:rPr lang="en-US" noProof="0" smtClean="0"/>
              <a:pPr/>
              <a:t>‹#›</a:t>
            </a:fld>
            <a:endParaRPr lang="en-US" noProof="0" dirty="0"/>
          </a:p>
        </p:txBody>
      </p:sp>
      <p:sp>
        <p:nvSpPr>
          <p:cNvPr id="6" name="Title 1">
            <a:extLst>
              <a:ext uri="{FF2B5EF4-FFF2-40B4-BE49-F238E27FC236}">
                <a16:creationId xmlns:a16="http://schemas.microsoft.com/office/drawing/2014/main" id="{BBC3BEE7-44AC-45BC-B4E7-93E3454EB83C}"/>
              </a:ext>
            </a:extLst>
          </p:cNvPr>
          <p:cNvSpPr>
            <a:spLocks noGrp="1"/>
          </p:cNvSpPr>
          <p:nvPr>
            <p:ph type="ctrTitle" hasCustomPrompt="1"/>
          </p:nvPr>
        </p:nvSpPr>
        <p:spPr>
          <a:xfrm>
            <a:off x="420687" y="5066452"/>
            <a:ext cx="4459766" cy="539345"/>
          </a:xfrm>
          <a:prstGeom prst="roundRect">
            <a:avLst>
              <a:gd name="adj" fmla="val 10086"/>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108000" rIns="180000" bIns="0" anchor="t"/>
          <a:lstStyle>
            <a:lvl1pPr algn="l">
              <a:lnSpc>
                <a:spcPct val="100000"/>
              </a:lnSpc>
              <a:defRPr sz="1800" b="0" spc="0">
                <a:solidFill>
                  <a:schemeClr val="bg1">
                    <a:lumMod val="95000"/>
                  </a:schemeClr>
                </a:solidFill>
                <a:latin typeface="+mn-lt"/>
              </a:defRPr>
            </a:lvl1pPr>
          </a:lstStyle>
          <a:p>
            <a:r>
              <a:rPr lang="en-US" noProof="0"/>
              <a:t>Enter your caption</a:t>
            </a:r>
          </a:p>
        </p:txBody>
      </p:sp>
    </p:spTree>
    <p:extLst>
      <p:ext uri="{BB962C8B-B14F-4D97-AF65-F5344CB8AC3E}">
        <p14:creationId xmlns:p14="http://schemas.microsoft.com/office/powerpoint/2010/main" val="198778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1328000" cy="432000"/>
          </a:xfrm>
          <a:prstGeom prst="rect">
            <a:avLst/>
          </a:prstGeom>
        </p:spPr>
        <p:txBody>
          <a:bodyPr vert="horz" lIns="0" tIns="0" rIns="0" bIns="0" rtlCol="0" anchor="ctr">
            <a:noAutofit/>
          </a:bodyPr>
          <a:lstStyle/>
          <a:p>
            <a:r>
              <a:rPr lang="en-US" noProof="0"/>
              <a:t>Click to edit page title</a:t>
            </a:r>
          </a:p>
        </p:txBody>
      </p:sp>
      <p:sp>
        <p:nvSpPr>
          <p:cNvPr id="3" name="Text Placeholder 2">
            <a:extLst>
              <a:ext uri="{FF2B5EF4-FFF2-40B4-BE49-F238E27FC236}">
                <a16:creationId xmlns:a16="http://schemas.microsoft.com/office/drawing/2014/main" id="{213AB95C-7DD4-4796-80E4-1B7466A2A037}"/>
              </a:ext>
            </a:extLst>
          </p:cNvPr>
          <p:cNvSpPr>
            <a:spLocks noGrp="1"/>
          </p:cNvSpPr>
          <p:nvPr>
            <p:ph type="body" idx="1"/>
          </p:nvPr>
        </p:nvSpPr>
        <p:spPr>
          <a:xfrm>
            <a:off x="432000" y="1512000"/>
            <a:ext cx="11328000" cy="4679250"/>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58879C91-B77F-4273-9A27-A3535FB889DB}"/>
              </a:ext>
            </a:extLst>
          </p:cNvPr>
          <p:cNvSpPr>
            <a:spLocks noGrp="1"/>
          </p:cNvSpPr>
          <p:nvPr>
            <p:ph type="ftr" sz="quarter" idx="3"/>
          </p:nvPr>
        </p:nvSpPr>
        <p:spPr>
          <a:xfrm>
            <a:off x="432000" y="6544372"/>
            <a:ext cx="5484930" cy="201532"/>
          </a:xfrm>
          <a:prstGeom prst="rect">
            <a:avLst/>
          </a:prstGeom>
          <a:noFill/>
        </p:spPr>
        <p:txBody>
          <a:bodyPr vert="horz" lIns="0" tIns="0" rIns="0" bIns="0" rtlCol="0" anchor="ctr"/>
          <a:lstStyle>
            <a:lvl1pPr algn="l">
              <a:defRPr sz="1200">
                <a:solidFill>
                  <a:schemeClr val="tx1">
                    <a:lumMod val="75000"/>
                    <a:lumOff val="25000"/>
                  </a:schemeClr>
                </a:solidFill>
              </a:defRPr>
            </a:lvl1pPr>
          </a:lstStyle>
          <a:p>
            <a:r>
              <a:rPr lang="en-US" noProof="0" dirty="0"/>
              <a:t>RECAM SOLUTIONS PRIVATE LIMITED</a:t>
            </a:r>
          </a:p>
        </p:txBody>
      </p:sp>
      <p:pic>
        <p:nvPicPr>
          <p:cNvPr id="4" name="Pictur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0074939" y="6182974"/>
            <a:ext cx="1720821" cy="675026"/>
          </a:xfrm>
          <a:prstGeom prst="rect">
            <a:avLst/>
          </a:prstGeom>
        </p:spPr>
      </p:pic>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54" r:id="rId1"/>
    <p:sldLayoutId id="2147483649" r:id="rId2"/>
    <p:sldLayoutId id="2147483662" r:id="rId3"/>
    <p:sldLayoutId id="2147483663" r:id="rId4"/>
    <p:sldLayoutId id="2147483658" r:id="rId5"/>
    <p:sldLayoutId id="2147483665" r:id="rId6"/>
    <p:sldLayoutId id="2147483666" r:id="rId7"/>
    <p:sldLayoutId id="2147483659" r:id="rId8"/>
    <p:sldLayoutId id="2147483660" r:id="rId9"/>
    <p:sldLayoutId id="2147483664" r:id="rId10"/>
    <p:sldLayoutId id="2147483656" r:id="rId11"/>
    <p:sldLayoutId id="2147483657" r:id="rId12"/>
    <p:sldLayoutId id="2147483667" r:id="rId13"/>
    <p:sldLayoutId id="2147483668" r:id="rId14"/>
    <p:sldLayoutId id="2147483650" r:id="rId15"/>
    <p:sldLayoutId id="2147483652" r:id="rId16"/>
    <p:sldLayoutId id="2147483669" r:id="rId17"/>
    <p:sldLayoutId id="2147483671" r:id="rId18"/>
    <p:sldLayoutId id="2147483672" r:id="rId19"/>
    <p:sldLayoutId id="2147483670" r:id="rId20"/>
    <p:sldLayoutId id="2147483673" r:id="rId21"/>
    <p:sldLayoutId id="2147483655" r:id="rId22"/>
  </p:sldLayoutIdLst>
  <p:hf sldNum="0" hd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a:srcRect l="16274" r="16274"/>
          <a:stretch/>
        </p:blipFill>
        <p:spPr/>
      </p:pic>
      <p:sp>
        <p:nvSpPr>
          <p:cNvPr id="24" name="TextBox 23">
            <a:extLst>
              <a:ext uri="{FF2B5EF4-FFF2-40B4-BE49-F238E27FC236}">
                <a16:creationId xmlns:a16="http://schemas.microsoft.com/office/drawing/2014/main" id="{993B1474-02E3-4509-B5C5-84427653BA68}"/>
              </a:ext>
              <a:ext uri="{C183D7F6-B498-43B3-948B-1728B52AA6E4}">
                <adec:decorative xmlns:adec="http://schemas.microsoft.com/office/drawing/2017/decorative" val="1"/>
              </a:ext>
            </a:extLst>
          </p:cNvPr>
          <p:cNvSpPr txBox="1">
            <a:spLocks/>
          </p:cNvSpPr>
          <p:nvPr/>
        </p:nvSpPr>
        <p:spPr>
          <a:xfrm>
            <a:off x="11387102" y="1846217"/>
            <a:ext cx="804898" cy="1445623"/>
          </a:xfrm>
          <a:custGeom>
            <a:avLst/>
            <a:gdLst>
              <a:gd name="connsiteX0" fmla="*/ 99480 w 804898"/>
              <a:gd name="connsiteY0" fmla="*/ 0 h 3140150"/>
              <a:gd name="connsiteX1" fmla="*/ 804898 w 804898"/>
              <a:gd name="connsiteY1" fmla="*/ 0 h 3140150"/>
              <a:gd name="connsiteX2" fmla="*/ 804898 w 804898"/>
              <a:gd name="connsiteY2" fmla="*/ 357262 h 3140150"/>
              <a:gd name="connsiteX3" fmla="*/ 804898 w 804898"/>
              <a:gd name="connsiteY3" fmla="*/ 2782888 h 3140150"/>
              <a:gd name="connsiteX4" fmla="*/ 804898 w 804898"/>
              <a:gd name="connsiteY4" fmla="*/ 3140150 h 3140150"/>
              <a:gd name="connsiteX5" fmla="*/ 99480 w 804898"/>
              <a:gd name="connsiteY5" fmla="*/ 3140150 h 3140150"/>
              <a:gd name="connsiteX6" fmla="*/ 0 w 804898"/>
              <a:gd name="connsiteY6" fmla="*/ 3013250 h 3140150"/>
              <a:gd name="connsiteX7" fmla="*/ 0 w 804898"/>
              <a:gd name="connsiteY7" fmla="*/ 2655988 h 3140150"/>
              <a:gd name="connsiteX8" fmla="*/ 0 w 804898"/>
              <a:gd name="connsiteY8" fmla="*/ 484162 h 3140150"/>
              <a:gd name="connsiteX9" fmla="*/ 0 w 804898"/>
              <a:gd name="connsiteY9" fmla="*/ 126900 h 3140150"/>
              <a:gd name="connsiteX10" fmla="*/ 99480 w 804898"/>
              <a:gd name="connsiteY10" fmla="*/ 0 h 31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4898" h="3140150">
                <a:moveTo>
                  <a:pt x="99480" y="0"/>
                </a:moveTo>
                <a:lnTo>
                  <a:pt x="804898" y="0"/>
                </a:lnTo>
                <a:lnTo>
                  <a:pt x="804898" y="357262"/>
                </a:lnTo>
                <a:lnTo>
                  <a:pt x="804898" y="2782888"/>
                </a:lnTo>
                <a:lnTo>
                  <a:pt x="804898" y="3140150"/>
                </a:lnTo>
                <a:lnTo>
                  <a:pt x="99480" y="3140150"/>
                </a:lnTo>
                <a:cubicBezTo>
                  <a:pt x="44539" y="3140150"/>
                  <a:pt x="0" y="3083334"/>
                  <a:pt x="0" y="3013250"/>
                </a:cubicBezTo>
                <a:lnTo>
                  <a:pt x="0" y="2655988"/>
                </a:lnTo>
                <a:lnTo>
                  <a:pt x="0" y="484162"/>
                </a:lnTo>
                <a:lnTo>
                  <a:pt x="0" y="126900"/>
                </a:lnTo>
                <a:cubicBezTo>
                  <a:pt x="0" y="56816"/>
                  <a:pt x="44539" y="0"/>
                  <a:pt x="99480" y="0"/>
                </a:cubicBezTo>
                <a:close/>
              </a:path>
            </a:pathLst>
          </a:custGeom>
          <a:gradFill>
            <a:gsLst>
              <a:gs pos="100000">
                <a:schemeClr val="tx1">
                  <a:lumMod val="75000"/>
                  <a:lumOff val="25000"/>
                </a:schemeClr>
              </a:gs>
              <a:gs pos="0">
                <a:schemeClr val="tx1"/>
              </a:gs>
            </a:gsLst>
            <a:lin ang="0" scaled="0"/>
          </a:gradFill>
          <a:ln w="3175">
            <a:solidFill>
              <a:schemeClr val="tx1">
                <a:lumMod val="85000"/>
                <a:lumOff val="15000"/>
              </a:schemeClr>
            </a:solidFill>
          </a:ln>
        </p:spPr>
        <p:txBody>
          <a:bodyPr vert="horz" wrap="square" lIns="180000" tIns="288000" rIns="180000" bIns="180000" rtlCol="0" anchor="t">
            <a:noAutofit/>
          </a:bodyPr>
          <a:lstStyle>
            <a:lvl1pPr algn="l" defTabSz="914400" rtl="0" eaLnBrk="1" latinLnBrk="0" hangingPunct="1">
              <a:lnSpc>
                <a:spcPts val="4000"/>
              </a:lnSpc>
              <a:spcBef>
                <a:spcPct val="0"/>
              </a:spcBef>
              <a:buNone/>
              <a:defRPr sz="5000" b="1" kern="1200" spc="-300">
                <a:solidFill>
                  <a:schemeClr val="bg1">
                    <a:lumMod val="95000"/>
                  </a:schemeClr>
                </a:solidFill>
                <a:latin typeface="+mj-lt"/>
                <a:ea typeface="+mj-ea"/>
                <a:cs typeface="+mj-cs"/>
              </a:defRPr>
            </a:lvl1pPr>
          </a:lstStyle>
          <a:p>
            <a:endParaRPr lang="en-US" dirty="0"/>
          </a:p>
        </p:txBody>
      </p:sp>
      <p:sp>
        <p:nvSpPr>
          <p:cNvPr id="18" name="Isosceles Triangle 17">
            <a:extLst>
              <a:ext uri="{FF2B5EF4-FFF2-40B4-BE49-F238E27FC236}">
                <a16:creationId xmlns:a16="http://schemas.microsoft.com/office/drawing/2014/main" id="{FAB4748B-F532-4C70-827A-5FEA8C084327}"/>
              </a:ext>
              <a:ext uri="{C183D7F6-B498-43B3-948B-1728B52AA6E4}">
                <adec:decorative xmlns:adec="http://schemas.microsoft.com/office/drawing/2017/decorative" val="1"/>
              </a:ext>
            </a:extLst>
          </p:cNvPr>
          <p:cNvSpPr/>
          <p:nvPr/>
        </p:nvSpPr>
        <p:spPr>
          <a:xfrm rot="10800000">
            <a:off x="11387101" y="2840742"/>
            <a:ext cx="497957" cy="424971"/>
          </a:xfrm>
          <a:prstGeom prst="triangle">
            <a:avLst>
              <a:gd name="adj" fmla="val 100000"/>
            </a:avLst>
          </a:prstGeom>
          <a:solidFill>
            <a:schemeClr val="accent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200B3D2B-613A-41BE-987D-E6A1324B456D}"/>
              </a:ext>
            </a:extLst>
          </p:cNvPr>
          <p:cNvSpPr>
            <a:spLocks noGrp="1"/>
          </p:cNvSpPr>
          <p:nvPr>
            <p:ph type="ctrTitle"/>
          </p:nvPr>
        </p:nvSpPr>
        <p:spPr>
          <a:xfrm>
            <a:off x="4937760" y="1367247"/>
            <a:ext cx="6947299" cy="1497874"/>
          </a:xfrm>
        </p:spPr>
        <p:txBody>
          <a:bodyPr/>
          <a:lstStyle/>
          <a:p>
            <a:pPr>
              <a:lnSpc>
                <a:spcPts val="4500"/>
              </a:lnSpc>
              <a:spcAft>
                <a:spcPts val="1200"/>
              </a:spcAft>
            </a:pPr>
            <a:r>
              <a:rPr lang="en-US" dirty="0"/>
              <a:t>Lease  Clauses</a:t>
            </a:r>
          </a:p>
        </p:txBody>
      </p:sp>
      <p:sp>
        <p:nvSpPr>
          <p:cNvPr id="9" name="Footer Placeholder 8"/>
          <p:cNvSpPr>
            <a:spLocks noGrp="1"/>
          </p:cNvSpPr>
          <p:nvPr>
            <p:ph type="ftr" sz="quarter" idx="11"/>
          </p:nvPr>
        </p:nvSpPr>
        <p:spPr/>
        <p:txBody>
          <a:bodyPr/>
          <a:lstStyle/>
          <a:p>
            <a:r>
              <a:rPr lang="en-US" noProof="0"/>
              <a:t>RECAM SOLUTIONS PRIVATE LIMITED</a:t>
            </a:r>
            <a:endParaRPr lang="en-US" noProof="0" dirty="0"/>
          </a:p>
        </p:txBody>
      </p:sp>
    </p:spTree>
    <p:extLst>
      <p:ext uri="{BB962C8B-B14F-4D97-AF65-F5344CB8AC3E}">
        <p14:creationId xmlns:p14="http://schemas.microsoft.com/office/powerpoint/2010/main" val="409167464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err="1">
                <a:latin typeface="Amaranth" panose="02000503050000020004" pitchFamily="2" charset="0"/>
              </a:rPr>
              <a:t>OpEx</a:t>
            </a:r>
            <a:r>
              <a:rPr lang="en-US" sz="3200" b="1" dirty="0">
                <a:latin typeface="Amaranth" panose="02000503050000020004" pitchFamily="2" charset="0"/>
              </a:rPr>
              <a:t>/CAM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2" name="TextBox 1">
            <a:extLst>
              <a:ext uri="{FF2B5EF4-FFF2-40B4-BE49-F238E27FC236}">
                <a16:creationId xmlns:a16="http://schemas.microsoft.com/office/drawing/2014/main" id="{8823B62F-2194-55D8-EE16-06E04072741B}"/>
              </a:ext>
            </a:extLst>
          </p:cNvPr>
          <p:cNvSpPr txBox="1"/>
          <p:nvPr/>
        </p:nvSpPr>
        <p:spPr>
          <a:xfrm>
            <a:off x="845741" y="1333944"/>
            <a:ext cx="10378985" cy="258532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Cap for the controllable expenses (CAP - Fixed Dollar amount/Fixed Dollar Amount Per SF/%)</a:t>
            </a:r>
          </a:p>
          <a:p>
            <a:pPr marL="342900" indent="-342900">
              <a:spcAft>
                <a:spcPts val="1200"/>
              </a:spcAft>
              <a:buFont typeface="Arial" panose="020B0604020202020204" pitchFamily="34" charset="0"/>
              <a:buChar char="•"/>
            </a:pPr>
            <a:r>
              <a:rPr lang="en-US" sz="2200" dirty="0">
                <a:latin typeface="Amaranth" panose="02000503050000020004" pitchFamily="2" charset="0"/>
              </a:rPr>
              <a:t>Gross up (Occupancy level)</a:t>
            </a:r>
          </a:p>
          <a:p>
            <a:pPr marL="342900" indent="-342900">
              <a:spcAft>
                <a:spcPts val="1200"/>
              </a:spcAft>
              <a:buFont typeface="Arial" panose="020B0604020202020204" pitchFamily="34" charset="0"/>
              <a:buChar char="•"/>
            </a:pPr>
            <a:r>
              <a:rPr lang="en-US" sz="2200" dirty="0">
                <a:latin typeface="Amaranth" panose="02000503050000020004" pitchFamily="2" charset="0"/>
              </a:rPr>
              <a:t>Type of increase (Operating expense may increase based on Fixed % or CPI or any other increase)</a:t>
            </a:r>
          </a:p>
          <a:p>
            <a:pPr marL="342900" indent="-342900">
              <a:spcAft>
                <a:spcPts val="1200"/>
              </a:spcAft>
              <a:buFont typeface="Arial" panose="020B0604020202020204" pitchFamily="34" charset="0"/>
              <a:buChar char="•"/>
            </a:pPr>
            <a:r>
              <a:rPr lang="en-US" sz="2200" dirty="0">
                <a:latin typeface="Amaranth" panose="02000503050000020004" pitchFamily="2" charset="0"/>
              </a:rPr>
              <a:t>Audit rights</a:t>
            </a:r>
          </a:p>
        </p:txBody>
      </p:sp>
    </p:spTree>
    <p:extLst>
      <p:ext uri="{BB962C8B-B14F-4D97-AF65-F5344CB8AC3E}">
        <p14:creationId xmlns:p14="http://schemas.microsoft.com/office/powerpoint/2010/main" val="265787723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Permitted Use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59274"/>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Permitted Use Clause in a lease agreement defines the specific purposes for which the tenant is allowed to use the leased premises.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This clause is essential as it outlines the scope of activities that the tenant can legally and contractually engage in within the premises, ensuring that the property is used in a manner consistent with the landlord's intentions and any applicable laws or zoning regulations.</a:t>
            </a:r>
          </a:p>
        </p:txBody>
      </p:sp>
    </p:spTree>
    <p:extLst>
      <p:ext uri="{BB962C8B-B14F-4D97-AF65-F5344CB8AC3E}">
        <p14:creationId xmlns:p14="http://schemas.microsoft.com/office/powerpoint/2010/main" val="34875263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Permitted Use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03290"/>
            <a:ext cx="10378985" cy="1261884"/>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Primary use: </a:t>
            </a:r>
            <a:r>
              <a:rPr lang="en-US" sz="2200" dirty="0">
                <a:latin typeface="Amaranth" panose="02000503050000020004" pitchFamily="2" charset="0"/>
              </a:rPr>
              <a:t>The main purpose or business activity (e.g., office, retail, restaurant).</a:t>
            </a:r>
          </a:p>
          <a:p>
            <a:pPr marL="342900" indent="-342900">
              <a:spcAft>
                <a:spcPts val="1200"/>
              </a:spcAft>
              <a:buFont typeface="Arial" panose="020B0604020202020204" pitchFamily="34" charset="0"/>
              <a:buChar char="•"/>
            </a:pPr>
            <a:r>
              <a:rPr lang="en-US" sz="2200" b="1" dirty="0">
                <a:latin typeface="Amaranth" panose="02000503050000020004" pitchFamily="2" charset="0"/>
              </a:rPr>
              <a:t>Secondary uses: </a:t>
            </a:r>
            <a:r>
              <a:rPr lang="en-US" sz="2200" dirty="0">
                <a:latin typeface="Amaranth" panose="02000503050000020004" pitchFamily="2" charset="0"/>
              </a:rPr>
              <a:t>Additional allowed uses (e.g., storage, warehouse, showroom).</a:t>
            </a:r>
          </a:p>
        </p:txBody>
      </p:sp>
    </p:spTree>
    <p:extLst>
      <p:ext uri="{BB962C8B-B14F-4D97-AF65-F5344CB8AC3E}">
        <p14:creationId xmlns:p14="http://schemas.microsoft.com/office/powerpoint/2010/main" val="111333234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Restricted Use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03290"/>
            <a:ext cx="10378985" cy="2923877"/>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Restricted Use Clause outlines specific activities or uses that are prohibited or limited within the leased premises.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Restricted Use Clause protects the landlord's investment, maintains a safe and desirable environment, and prevents potential liabilities by restricting or prohibiting certain activities on the leased premises.</a:t>
            </a:r>
          </a:p>
        </p:txBody>
      </p:sp>
    </p:spTree>
    <p:extLst>
      <p:ext uri="{BB962C8B-B14F-4D97-AF65-F5344CB8AC3E}">
        <p14:creationId xmlns:p14="http://schemas.microsoft.com/office/powerpoint/2010/main" val="33587706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Restricted Use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754874"/>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Nuisance activities: </a:t>
            </a:r>
            <a:r>
              <a:rPr lang="en-US" sz="2200" dirty="0">
                <a:latin typeface="Amaranth" panose="02000503050000020004" pitchFamily="2" charset="0"/>
              </a:rPr>
              <a:t>Activities that may disturb other tenants or neighbors (e.g., excessive noise, vibrations).</a:t>
            </a:r>
          </a:p>
          <a:p>
            <a:pPr marL="342900" indent="-342900">
              <a:spcAft>
                <a:spcPts val="1200"/>
              </a:spcAft>
              <a:buFont typeface="Arial" panose="020B0604020202020204" pitchFamily="34" charset="0"/>
              <a:buChar char="•"/>
            </a:pPr>
            <a:r>
              <a:rPr lang="en-US" sz="2200" b="1" dirty="0">
                <a:latin typeface="Amaranth" panose="02000503050000020004" pitchFamily="2" charset="0"/>
              </a:rPr>
              <a:t>Hazardous materials:</a:t>
            </a:r>
            <a:r>
              <a:rPr lang="en-US" sz="2200" dirty="0">
                <a:latin typeface="Amaranth" panose="02000503050000020004" pitchFamily="2" charset="0"/>
              </a:rPr>
              <a:t> Use, storage, or disposal of hazardous materials (e.g., chemicals, toxins).</a:t>
            </a:r>
          </a:p>
          <a:p>
            <a:pPr marL="342900" indent="-342900">
              <a:spcAft>
                <a:spcPts val="1200"/>
              </a:spcAft>
              <a:buFont typeface="Arial" panose="020B0604020202020204" pitchFamily="34" charset="0"/>
              <a:buChar char="•"/>
            </a:pPr>
            <a:r>
              <a:rPr lang="en-US" sz="2200" b="1" dirty="0">
                <a:latin typeface="Amaranth" panose="02000503050000020004" pitchFamily="2" charset="0"/>
              </a:rPr>
              <a:t>Environmental concerns: </a:t>
            </a:r>
            <a:r>
              <a:rPr lang="en-US" sz="2200" dirty="0">
                <a:latin typeface="Amaranth" panose="02000503050000020004" pitchFamily="2" charset="0"/>
              </a:rPr>
              <a:t>Activities that may harm the environment (e.g., pollution, waste disposal).</a:t>
            </a:r>
          </a:p>
          <a:p>
            <a:pPr marL="342900" indent="-342900">
              <a:spcAft>
                <a:spcPts val="1200"/>
              </a:spcAft>
              <a:buFont typeface="Arial" panose="020B0604020202020204" pitchFamily="34" charset="0"/>
              <a:buChar char="•"/>
            </a:pPr>
            <a:r>
              <a:rPr lang="en-US" sz="2200" b="1" dirty="0">
                <a:latin typeface="Amaranth" panose="02000503050000020004" pitchFamily="2" charset="0"/>
              </a:rPr>
              <a:t>Illegal activities: </a:t>
            </a:r>
            <a:r>
              <a:rPr lang="en-US" sz="2200" dirty="0">
                <a:latin typeface="Amaranth" panose="02000503050000020004" pitchFamily="2" charset="0"/>
              </a:rPr>
              <a:t>Any illegal business or activity (e.g., gambling, drug sales).</a:t>
            </a:r>
          </a:p>
          <a:p>
            <a:pPr marL="342900" indent="-342900">
              <a:spcAft>
                <a:spcPts val="1200"/>
              </a:spcAft>
              <a:buFont typeface="Arial" panose="020B0604020202020204" pitchFamily="34" charset="0"/>
              <a:buChar char="•"/>
            </a:pPr>
            <a:r>
              <a:rPr lang="en-US" sz="2200" b="1" dirty="0">
                <a:latin typeface="Amaranth" panose="02000503050000020004" pitchFamily="2" charset="0"/>
              </a:rPr>
              <a:t>Competing businesses: </a:t>
            </a:r>
            <a:r>
              <a:rPr lang="en-US" sz="2200" dirty="0">
                <a:latin typeface="Amaranth" panose="02000503050000020004" pitchFamily="2" charset="0"/>
              </a:rPr>
              <a:t>Businesses that compete with other tenants or the landlord's interests.</a:t>
            </a:r>
          </a:p>
        </p:txBody>
      </p:sp>
    </p:spTree>
    <p:extLst>
      <p:ext uri="{BB962C8B-B14F-4D97-AF65-F5344CB8AC3E}">
        <p14:creationId xmlns:p14="http://schemas.microsoft.com/office/powerpoint/2010/main" val="32616831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Exclusive Use or Non-Compete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Exclusive Use Clause (or Non-Compete Clause) grants a tenant the exclusive right to operate a specific type of business or offer certain products or services within a commercial property.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This clause ensures that no other tenant in the same property or property complex can engage in a similar business, preventing direct competition and protecting the tenant’s market position.</a:t>
            </a:r>
          </a:p>
        </p:txBody>
      </p:sp>
    </p:spTree>
    <p:extLst>
      <p:ext uri="{BB962C8B-B14F-4D97-AF65-F5344CB8AC3E}">
        <p14:creationId xmlns:p14="http://schemas.microsoft.com/office/powerpoint/2010/main" val="7561488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Exclusive Use or Non-Compete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1754326"/>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Exclusivity:</a:t>
            </a:r>
            <a:r>
              <a:rPr lang="en-US" sz="2200" dirty="0">
                <a:latin typeface="Amaranth" panose="02000503050000020004" pitchFamily="2" charset="0"/>
              </a:rPr>
              <a:t> The tenant has sole rights to operate a specific type of business in the property or surrounding area.</a:t>
            </a:r>
          </a:p>
          <a:p>
            <a:pPr marL="342900" indent="-342900">
              <a:spcAft>
                <a:spcPts val="1200"/>
              </a:spcAft>
              <a:buFont typeface="Arial" panose="020B0604020202020204" pitchFamily="34" charset="0"/>
              <a:buChar char="•"/>
            </a:pPr>
            <a:r>
              <a:rPr lang="en-US" sz="2200" b="1" dirty="0">
                <a:latin typeface="Amaranth" panose="02000503050000020004" pitchFamily="2" charset="0"/>
              </a:rPr>
              <a:t>Landlord restriction: </a:t>
            </a:r>
            <a:r>
              <a:rPr lang="en-US" sz="2200" dirty="0">
                <a:latin typeface="Amaranth" panose="02000503050000020004" pitchFamily="2" charset="0"/>
              </a:rPr>
              <a:t>Limits the landlord's ability to lease to competitors.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Remedies: </a:t>
            </a:r>
            <a:r>
              <a:rPr lang="en-US" sz="2200" dirty="0">
                <a:latin typeface="Amaranth" panose="02000503050000020004" pitchFamily="2" charset="0"/>
              </a:rPr>
              <a:t>Right to reduce the rent or termination of lease.</a:t>
            </a:r>
          </a:p>
        </p:txBody>
      </p:sp>
    </p:spTree>
    <p:extLst>
      <p:ext uri="{BB962C8B-B14F-4D97-AF65-F5344CB8AC3E}">
        <p14:creationId xmlns:p14="http://schemas.microsoft.com/office/powerpoint/2010/main" val="241884354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Co-Tenancy</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Co-Tenancy Clause provides conditions related to the occupancy and operation of other tenants within a property, typically a retail or commercial space.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This clause is designed to protect a tenant’s business by ensuring that the landlord maintains a certain level of tenant mix or operational status in the property. Co-tenancy clauses are particularly important in retail leases, where the presence of key tenants or anchor stores can significantly impact foot traffic and business success.</a:t>
            </a:r>
          </a:p>
        </p:txBody>
      </p:sp>
    </p:spTree>
    <p:extLst>
      <p:ext uri="{BB962C8B-B14F-4D97-AF65-F5344CB8AC3E}">
        <p14:creationId xmlns:p14="http://schemas.microsoft.com/office/powerpoint/2010/main" val="19334847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Co-Tenancy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4924425"/>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Type of co-tenancy: </a:t>
            </a:r>
            <a:r>
              <a:rPr lang="en-US" sz="2200" dirty="0">
                <a:latin typeface="Amaranth" panose="02000503050000020004" pitchFamily="2" charset="0"/>
              </a:rPr>
              <a:t>Include various types to address different aspects of tenant occupancy and operations</a:t>
            </a:r>
          </a:p>
          <a:p>
            <a:pPr marL="342900" indent="-342900">
              <a:spcAft>
                <a:spcPts val="1200"/>
              </a:spcAft>
              <a:buFont typeface="Arial" panose="020B0604020202020204" pitchFamily="34" charset="0"/>
              <a:buChar char="•"/>
            </a:pPr>
            <a:r>
              <a:rPr lang="en-US" sz="2200" b="1" dirty="0">
                <a:latin typeface="Amaranth" panose="02000503050000020004" pitchFamily="2" charset="0"/>
              </a:rPr>
              <a:t>Occupancy level: </a:t>
            </a:r>
            <a:r>
              <a:rPr lang="en-US" sz="2200" dirty="0">
                <a:latin typeface="Amaranth" panose="02000503050000020004" pitchFamily="2" charset="0"/>
              </a:rPr>
              <a:t>Minimum occupancy level for the property, requiring a certain percentage of leased space to be occupied by tenants.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Reduce rent:</a:t>
            </a:r>
            <a:r>
              <a:rPr lang="en-US" sz="2200" dirty="0">
                <a:latin typeface="Amaranth" panose="02000503050000020004" pitchFamily="2" charset="0"/>
              </a:rPr>
              <a:t> Temporarily reduce rent payments if a specific co-tenant (e.g., anchor store) leaves the property.</a:t>
            </a:r>
          </a:p>
          <a:p>
            <a:pPr marL="342900" indent="-342900">
              <a:spcAft>
                <a:spcPts val="1200"/>
              </a:spcAft>
              <a:buFont typeface="Arial" panose="020B0604020202020204" pitchFamily="34" charset="0"/>
              <a:buChar char="•"/>
            </a:pPr>
            <a:r>
              <a:rPr lang="en-US" sz="2200" b="1" dirty="0">
                <a:latin typeface="Amaranth" panose="02000503050000020004" pitchFamily="2" charset="0"/>
              </a:rPr>
              <a:t>Terminate lease:</a:t>
            </a:r>
            <a:r>
              <a:rPr lang="en-US" sz="2200" dirty="0">
                <a:latin typeface="Amaranth" panose="02000503050000020004" pitchFamily="2" charset="0"/>
              </a:rPr>
              <a:t> Terminate the lease if a co-tenant's departure significantly impacts the tenant's business.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Request relocation: </a:t>
            </a:r>
            <a:r>
              <a:rPr lang="en-US" sz="2200" dirty="0">
                <a:latin typeface="Amaranth" panose="02000503050000020004" pitchFamily="2" charset="0"/>
              </a:rPr>
              <a:t>Request relocation within the property if a co-tenant's departure affects the tenant's business.</a:t>
            </a:r>
          </a:p>
          <a:p>
            <a:pPr marL="342900" indent="-342900">
              <a:spcAft>
                <a:spcPts val="1200"/>
              </a:spcAft>
              <a:buFont typeface="Arial" panose="020B0604020202020204" pitchFamily="34" charset="0"/>
              <a:buChar char="•"/>
            </a:pPr>
            <a:r>
              <a:rPr lang="en-US" sz="2200" b="1" dirty="0">
                <a:latin typeface="Amaranth" panose="02000503050000020004" pitchFamily="2" charset="0"/>
              </a:rPr>
              <a:t>Notification: </a:t>
            </a:r>
            <a:r>
              <a:rPr lang="en-US" sz="2200" dirty="0">
                <a:latin typeface="Amaranth" panose="02000503050000020004" pitchFamily="2" charset="0"/>
              </a:rPr>
              <a:t>Landlord to notify the tenant of changes in the occupancy or tenant mix that affect co-tenancy conditions.</a:t>
            </a:r>
          </a:p>
        </p:txBody>
      </p:sp>
    </p:spTree>
    <p:extLst>
      <p:ext uri="{BB962C8B-B14F-4D97-AF65-F5344CB8AC3E}">
        <p14:creationId xmlns:p14="http://schemas.microsoft.com/office/powerpoint/2010/main" val="4340452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Types of Co-Tenancy</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10854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Opening Co-Tenancy: </a:t>
            </a:r>
            <a:r>
              <a:rPr lang="en-US" sz="2200" dirty="0">
                <a:latin typeface="Amaranth" panose="02000503050000020004" pitchFamily="2" charset="0"/>
              </a:rPr>
              <a:t>Requirements related to the initial occupancy and operation of the property. They ensure that certain key tenants or a minimum occupancy level is achieved before the tenant’s lease obligations fully commence.</a:t>
            </a:r>
          </a:p>
          <a:p>
            <a:pPr marL="342900" indent="-342900">
              <a:spcAft>
                <a:spcPts val="1200"/>
              </a:spcAft>
              <a:buFont typeface="Arial" panose="020B0604020202020204" pitchFamily="34" charset="0"/>
              <a:buChar char="•"/>
            </a:pPr>
            <a:r>
              <a:rPr lang="en-US" sz="2200" b="1" dirty="0">
                <a:latin typeface="Amaranth" panose="02000503050000020004" pitchFamily="2" charset="0"/>
              </a:rPr>
              <a:t>Operating Co-Tenancy: </a:t>
            </a:r>
            <a:r>
              <a:rPr lang="en-US" sz="2200" dirty="0">
                <a:latin typeface="Amaranth" panose="02000503050000020004" pitchFamily="2" charset="0"/>
              </a:rPr>
              <a:t>Maintaining specific tenant or occupancy levels throughout the lease term. They ensure that the property remains in a condition that supports the tenant’s business operations.</a:t>
            </a:r>
          </a:p>
          <a:p>
            <a:pPr marL="342900" indent="-342900">
              <a:spcAft>
                <a:spcPts val="1200"/>
              </a:spcAft>
              <a:buFont typeface="Arial" panose="020B0604020202020204" pitchFamily="34" charset="0"/>
              <a:buChar char="•"/>
            </a:pPr>
            <a:r>
              <a:rPr lang="en-US" sz="2200" b="1" dirty="0">
                <a:latin typeface="Amaranth" panose="02000503050000020004" pitchFamily="2" charset="0"/>
              </a:rPr>
              <a:t>Sales Co-Tenancy:</a:t>
            </a:r>
            <a:r>
              <a:rPr lang="en-US" sz="2200" dirty="0">
                <a:latin typeface="Amaranth" panose="02000503050000020004" pitchFamily="2" charset="0"/>
              </a:rPr>
              <a:t> Require that specific sales targets or performance levels be met by other tenants.</a:t>
            </a:r>
          </a:p>
        </p:txBody>
      </p:sp>
    </p:spTree>
    <p:extLst>
      <p:ext uri="{BB962C8B-B14F-4D97-AF65-F5344CB8AC3E}">
        <p14:creationId xmlns:p14="http://schemas.microsoft.com/office/powerpoint/2010/main" val="30079649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Percentage Rent</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Percentage Rent Clause is a provision commonly used in retail leases where a tenant agrees to pay a base rent plus an additional amount based on a percentage of their gross sales or revenue.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It is often employed in leases for shopping centers or commercial properties where tenant performance is closely tied to the landlord's revenue and the overall success of the property.</a:t>
            </a:r>
          </a:p>
        </p:txBody>
      </p:sp>
    </p:spTree>
    <p:extLst>
      <p:ext uri="{BB962C8B-B14F-4D97-AF65-F5344CB8AC3E}">
        <p14:creationId xmlns:p14="http://schemas.microsoft.com/office/powerpoint/2010/main" val="10357485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Real Estate Taxes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72"/>
            <a:ext cx="10378985" cy="4585871"/>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Amounts payable to taxing authorities for the right to own land and/or buildings located within the boundaries of such authority.</a:t>
            </a:r>
          </a:p>
          <a:p>
            <a:pPr marL="342900" indent="-342900">
              <a:spcAft>
                <a:spcPts val="1200"/>
              </a:spcAft>
              <a:buFont typeface="Arial" panose="020B0604020202020204" pitchFamily="34" charset="0"/>
              <a:buChar char="•"/>
            </a:pPr>
            <a:r>
              <a:rPr lang="en-US" sz="2200" dirty="0">
                <a:latin typeface="Amaranth" panose="02000503050000020004" pitchFamily="2" charset="0"/>
              </a:rPr>
              <a:t>There could be components from several taxing authorities that form part of RE Taxes.</a:t>
            </a:r>
          </a:p>
          <a:p>
            <a:pPr marL="342900" indent="-342900">
              <a:spcAft>
                <a:spcPts val="1200"/>
              </a:spcAft>
              <a:buFont typeface="Arial" panose="020B0604020202020204" pitchFamily="34" charset="0"/>
              <a:buChar char="•"/>
            </a:pPr>
            <a:r>
              <a:rPr lang="en-US" sz="2200" dirty="0">
                <a:latin typeface="Amaranth" panose="02000503050000020004" pitchFamily="2" charset="0"/>
              </a:rPr>
              <a:t>Landlord need to pay taxes for the entire property being the Owner. </a:t>
            </a:r>
          </a:p>
          <a:p>
            <a:pPr marL="342900" indent="-342900">
              <a:spcAft>
                <a:spcPts val="1200"/>
              </a:spcAft>
              <a:buFont typeface="Arial" panose="020B0604020202020204" pitchFamily="34" charset="0"/>
              <a:buChar char="•"/>
            </a:pPr>
            <a:r>
              <a:rPr lang="en-US" sz="2200" dirty="0">
                <a:latin typeface="Amaranth" panose="02000503050000020004" pitchFamily="2" charset="0"/>
              </a:rPr>
              <a:t>Landlord share the cost of Property taxes with the tenants in the building and tenants will reimburse based on the area of the Premises.</a:t>
            </a:r>
          </a:p>
          <a:p>
            <a:pPr marL="342900" indent="-342900">
              <a:spcAft>
                <a:spcPts val="1200"/>
              </a:spcAft>
              <a:buFont typeface="Arial" panose="020B0604020202020204" pitchFamily="34" charset="0"/>
              <a:buChar char="•"/>
            </a:pPr>
            <a:r>
              <a:rPr lang="en-US" sz="2200" dirty="0">
                <a:latin typeface="Amaranth" panose="02000503050000020004" pitchFamily="2" charset="0"/>
              </a:rPr>
              <a:t>Tenant need to pay its share of Property taxes as the Premises is located in the Property.</a:t>
            </a:r>
          </a:p>
          <a:p>
            <a:pPr marL="342900" indent="-342900">
              <a:spcAft>
                <a:spcPts val="1200"/>
              </a:spcAft>
              <a:buFont typeface="Arial" panose="020B0604020202020204" pitchFamily="34" charset="0"/>
              <a:buChar char="•"/>
            </a:pPr>
            <a:r>
              <a:rPr lang="en-US" sz="2200" dirty="0">
                <a:latin typeface="Amaranth" panose="02000503050000020004" pitchFamily="2" charset="0"/>
              </a:rPr>
              <a:t>If the Premises is assessed as a Separate tax parcel, then Tenant to pay taxes directly to taxing authority.</a:t>
            </a:r>
          </a:p>
        </p:txBody>
      </p:sp>
    </p:spTree>
    <p:extLst>
      <p:ext uri="{BB962C8B-B14F-4D97-AF65-F5344CB8AC3E}">
        <p14:creationId xmlns:p14="http://schemas.microsoft.com/office/powerpoint/2010/main" val="28143691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Percentage Rent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077766"/>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Percentage rate: </a:t>
            </a:r>
            <a:r>
              <a:rPr lang="en-US" sz="2200" dirty="0">
                <a:latin typeface="Amaranth" panose="02000503050000020004" pitchFamily="2" charset="0"/>
              </a:rPr>
              <a:t>Specifies the percentage of gross sales or revenue to be paid to the landlord.</a:t>
            </a:r>
          </a:p>
          <a:p>
            <a:pPr marL="342900" indent="-342900">
              <a:spcAft>
                <a:spcPts val="1200"/>
              </a:spcAft>
              <a:buFont typeface="Arial" panose="020B0604020202020204" pitchFamily="34" charset="0"/>
              <a:buChar char="•"/>
            </a:pPr>
            <a:r>
              <a:rPr lang="en-US" sz="2200" b="1" dirty="0">
                <a:latin typeface="Amaranth" panose="02000503050000020004" pitchFamily="2" charset="0"/>
              </a:rPr>
              <a:t>Sales definition: </a:t>
            </a:r>
            <a:r>
              <a:rPr lang="en-US" sz="2200" dirty="0">
                <a:latin typeface="Amaranth" panose="02000503050000020004" pitchFamily="2" charset="0"/>
              </a:rPr>
              <a:t>Defines what constitutes "gross sales" or "revenue" (e.g., includes/excludes certain items).</a:t>
            </a:r>
          </a:p>
          <a:p>
            <a:pPr marL="342900" indent="-342900">
              <a:spcAft>
                <a:spcPts val="1200"/>
              </a:spcAft>
              <a:buFont typeface="Arial" panose="020B0604020202020204" pitchFamily="34" charset="0"/>
              <a:buChar char="•"/>
            </a:pPr>
            <a:r>
              <a:rPr lang="en-US" sz="2200" b="1" dirty="0">
                <a:latin typeface="Amaranth" panose="02000503050000020004" pitchFamily="2" charset="0"/>
              </a:rPr>
              <a:t>Payment terms: </a:t>
            </a:r>
            <a:r>
              <a:rPr lang="en-US" sz="2200" dirty="0">
                <a:latin typeface="Amaranth" panose="02000503050000020004" pitchFamily="2" charset="0"/>
              </a:rPr>
              <a:t>Outlines the frequency and method of percentage rent payments.</a:t>
            </a:r>
          </a:p>
          <a:p>
            <a:pPr marL="342900" indent="-342900">
              <a:spcAft>
                <a:spcPts val="1200"/>
              </a:spcAft>
              <a:buFont typeface="Arial" panose="020B0604020202020204" pitchFamily="34" charset="0"/>
              <a:buChar char="•"/>
            </a:pPr>
            <a:r>
              <a:rPr lang="en-US" sz="2200" b="1" dirty="0">
                <a:latin typeface="Amaranth" panose="02000503050000020004" pitchFamily="2" charset="0"/>
              </a:rPr>
              <a:t>Sales reporting: </a:t>
            </a:r>
            <a:r>
              <a:rPr lang="en-US" sz="2200" dirty="0">
                <a:latin typeface="Amaranth" panose="02000503050000020004" pitchFamily="2" charset="0"/>
              </a:rPr>
              <a:t>Requires the tenant to provide regular sales reports to the landlord.</a:t>
            </a:r>
          </a:p>
          <a:p>
            <a:pPr marL="342900" indent="-342900">
              <a:spcAft>
                <a:spcPts val="1200"/>
              </a:spcAft>
              <a:buFont typeface="Arial" panose="020B0604020202020204" pitchFamily="34" charset="0"/>
              <a:buChar char="•"/>
            </a:pPr>
            <a:r>
              <a:rPr lang="en-US" sz="2200" b="1" dirty="0">
                <a:latin typeface="Amaranth" panose="02000503050000020004" pitchFamily="2" charset="0"/>
              </a:rPr>
              <a:t>Audit rights: </a:t>
            </a:r>
            <a:r>
              <a:rPr lang="en-US" sz="2200" dirty="0">
                <a:latin typeface="Amaranth" panose="02000503050000020004" pitchFamily="2" charset="0"/>
              </a:rPr>
              <a:t>Grants the landlord the right to audit the tenant's sales records.</a:t>
            </a:r>
          </a:p>
        </p:txBody>
      </p:sp>
    </p:spTree>
    <p:extLst>
      <p:ext uri="{BB962C8B-B14F-4D97-AF65-F5344CB8AC3E}">
        <p14:creationId xmlns:p14="http://schemas.microsoft.com/office/powerpoint/2010/main" val="330334100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Radius Restriction</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600986"/>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Radius Restriction Clause prohibits the tenant from operating a similar business within a specified geographic radius (e.g., miles or kilometers) from the leased premises.</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Prevents the tenant from competing with themselves in the same area. Ensures a balanced market by preventing oversaturation of similar businesses. Encourages the tenant to focus on the leased location's success, rather than competing against themselves.</a:t>
            </a:r>
          </a:p>
        </p:txBody>
      </p:sp>
    </p:spTree>
    <p:extLst>
      <p:ext uri="{BB962C8B-B14F-4D97-AF65-F5344CB8AC3E}">
        <p14:creationId xmlns:p14="http://schemas.microsoft.com/office/powerpoint/2010/main" val="23804062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Radius Restriction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416320"/>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Radius definition: </a:t>
            </a:r>
            <a:r>
              <a:rPr lang="en-US" sz="2200" dirty="0">
                <a:latin typeface="Amaranth" panose="02000503050000020004" pitchFamily="2" charset="0"/>
              </a:rPr>
              <a:t>Specifies the exact radius distance (e.g., 1 mile, 5 kilometers).</a:t>
            </a:r>
          </a:p>
          <a:p>
            <a:pPr marL="342900" indent="-342900">
              <a:spcAft>
                <a:spcPts val="1200"/>
              </a:spcAft>
              <a:buFont typeface="Arial" panose="020B0604020202020204" pitchFamily="34" charset="0"/>
              <a:buChar char="•"/>
            </a:pPr>
            <a:r>
              <a:rPr lang="en-US" sz="2200" b="1" dirty="0">
                <a:latin typeface="Amaranth" panose="02000503050000020004" pitchFamily="2" charset="0"/>
              </a:rPr>
              <a:t>Business definition:</a:t>
            </a:r>
            <a:r>
              <a:rPr lang="en-US" sz="2200" dirty="0">
                <a:latin typeface="Amaranth" panose="02000503050000020004" pitchFamily="2" charset="0"/>
              </a:rPr>
              <a:t> Defines the type of business restricted within the radius (e.g., same industry, similar products/services).</a:t>
            </a:r>
          </a:p>
          <a:p>
            <a:pPr marL="342900" indent="-342900">
              <a:spcAft>
                <a:spcPts val="1200"/>
              </a:spcAft>
              <a:buFont typeface="Arial" panose="020B0604020202020204" pitchFamily="34" charset="0"/>
              <a:buChar char="•"/>
            </a:pPr>
            <a:r>
              <a:rPr lang="en-US" sz="2200" b="1" dirty="0">
                <a:latin typeface="Amaranth" panose="02000503050000020004" pitchFamily="2" charset="0"/>
              </a:rPr>
              <a:t>Exclusions: </a:t>
            </a:r>
            <a:r>
              <a:rPr lang="en-US" sz="2200" dirty="0">
                <a:latin typeface="Amaranth" panose="02000503050000020004" pitchFamily="2" charset="0"/>
              </a:rPr>
              <a:t>Lists any exceptions or exclusions (e.g., online sales, deliveries).</a:t>
            </a:r>
          </a:p>
          <a:p>
            <a:pPr marL="342900" indent="-342900">
              <a:spcAft>
                <a:spcPts val="1200"/>
              </a:spcAft>
              <a:buFont typeface="Arial" panose="020B0604020202020204" pitchFamily="34" charset="0"/>
              <a:buChar char="•"/>
            </a:pPr>
            <a:r>
              <a:rPr lang="en-US" sz="2200" b="1" dirty="0">
                <a:latin typeface="Amaranth" panose="02000503050000020004" pitchFamily="2" charset="0"/>
              </a:rPr>
              <a:t>Term: </a:t>
            </a:r>
            <a:r>
              <a:rPr lang="en-US" sz="2200" dirty="0">
                <a:latin typeface="Amaranth" panose="02000503050000020004" pitchFamily="2" charset="0"/>
              </a:rPr>
              <a:t>Specifies the duration of the radius restriction (e.g., during the lease term, for a specified period after lease termination).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Remedies: </a:t>
            </a:r>
            <a:r>
              <a:rPr lang="en-US" sz="2200" dirty="0">
                <a:latin typeface="Amaranth" panose="02000503050000020004" pitchFamily="2" charset="0"/>
              </a:rPr>
              <a:t>Legal action or remedies to stop the competing business from operating in the restricted area. Financial penalties or adjustments to the lease terms.</a:t>
            </a:r>
          </a:p>
        </p:txBody>
      </p:sp>
    </p:spTree>
    <p:extLst>
      <p:ext uri="{BB962C8B-B14F-4D97-AF65-F5344CB8AC3E}">
        <p14:creationId xmlns:p14="http://schemas.microsoft.com/office/powerpoint/2010/main" val="40450989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Kick-Out or Sales Kick-Out</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Sales Kick-Out Clause allows the landlord to terminate the lease if the tenant's sales or revenue fall below a specified threshold, usually over a defined period (e.g., 12 months).</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Ensures the tenant can sustain a viable business, benefiting both parties. It protects the landlord's investment by ensuring tenants can maintain a minimum level of sales activity.</a:t>
            </a:r>
          </a:p>
        </p:txBody>
      </p:sp>
    </p:spTree>
    <p:extLst>
      <p:ext uri="{BB962C8B-B14F-4D97-AF65-F5344CB8AC3E}">
        <p14:creationId xmlns:p14="http://schemas.microsoft.com/office/powerpoint/2010/main" val="38989742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Kick-Out or Sales Kick-Out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2923877"/>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Sales threshold: </a:t>
            </a:r>
            <a:r>
              <a:rPr lang="en-US" sz="2200" dirty="0">
                <a:latin typeface="Amaranth" panose="02000503050000020004" pitchFamily="2" charset="0"/>
              </a:rPr>
              <a:t>Specifies the minimum sales or revenue required to avoid termination.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Measurement period: </a:t>
            </a:r>
            <a:r>
              <a:rPr lang="en-US" sz="2200" dirty="0">
                <a:latin typeface="Amaranth" panose="02000503050000020004" pitchFamily="2" charset="0"/>
              </a:rPr>
              <a:t>Defines the time period for measuring sales (e.g., quarterly, annually).</a:t>
            </a:r>
          </a:p>
          <a:p>
            <a:pPr marL="342900" indent="-342900">
              <a:spcAft>
                <a:spcPts val="1200"/>
              </a:spcAft>
              <a:buFont typeface="Arial" panose="020B0604020202020204" pitchFamily="34" charset="0"/>
              <a:buChar char="•"/>
            </a:pPr>
            <a:r>
              <a:rPr lang="en-US" sz="2200" b="1" dirty="0">
                <a:latin typeface="Amaranth" panose="02000503050000020004" pitchFamily="2" charset="0"/>
              </a:rPr>
              <a:t>Notice period: </a:t>
            </a:r>
            <a:r>
              <a:rPr lang="en-US" sz="2200" dirty="0">
                <a:latin typeface="Amaranth" panose="02000503050000020004" pitchFamily="2" charset="0"/>
              </a:rPr>
              <a:t>Outlines the notice period before termination.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Termination terms: </a:t>
            </a:r>
            <a:r>
              <a:rPr lang="en-US" sz="2200" dirty="0">
                <a:latin typeface="Amaranth" panose="02000503050000020004" pitchFamily="2" charset="0"/>
              </a:rPr>
              <a:t>Specifies the terms of termination, including any penalties or fees.</a:t>
            </a:r>
          </a:p>
        </p:txBody>
      </p:sp>
    </p:spTree>
    <p:extLst>
      <p:ext uri="{BB962C8B-B14F-4D97-AF65-F5344CB8AC3E}">
        <p14:creationId xmlns:p14="http://schemas.microsoft.com/office/powerpoint/2010/main" val="98881708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Go Dark</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600986"/>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Go Dark Clause allows a tenant to temporarily cease operations, vacate, and stop paying rent for a specified period, usually due to unforeseen circumstances or market conditions.</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Allows tenants to adapt to changing market conditions or unforeseen events. Enables landlords to maintain a relationship with tenants, rather than terminating the lease. Reduces potential losses for both parties by allowing tenants to temporarily cease operations.</a:t>
            </a:r>
          </a:p>
        </p:txBody>
      </p:sp>
    </p:spTree>
    <p:extLst>
      <p:ext uri="{BB962C8B-B14F-4D97-AF65-F5344CB8AC3E}">
        <p14:creationId xmlns:p14="http://schemas.microsoft.com/office/powerpoint/2010/main" val="30437061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Go Dark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0614"/>
            <a:ext cx="10378985" cy="3416320"/>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Triggering event:</a:t>
            </a:r>
            <a:r>
              <a:rPr lang="en-US" sz="2200" dirty="0">
                <a:latin typeface="Amaranth" panose="02000503050000020004" pitchFamily="2" charset="0"/>
              </a:rPr>
              <a:t> Specifies the event(s) allowing the tenant to "go dark" (e.g., significant decline in sales, natural disaster).</a:t>
            </a:r>
          </a:p>
          <a:p>
            <a:pPr marL="342900" indent="-342900">
              <a:spcAft>
                <a:spcPts val="1200"/>
              </a:spcAft>
              <a:buFont typeface="Arial" panose="020B0604020202020204" pitchFamily="34" charset="0"/>
              <a:buChar char="•"/>
            </a:pPr>
            <a:r>
              <a:rPr lang="en-US" sz="2200" b="1" dirty="0">
                <a:latin typeface="Amaranth" panose="02000503050000020004" pitchFamily="2" charset="0"/>
              </a:rPr>
              <a:t>Notice period: </a:t>
            </a:r>
            <a:r>
              <a:rPr lang="en-US" sz="2200" dirty="0">
                <a:latin typeface="Amaranth" panose="02000503050000020004" pitchFamily="2" charset="0"/>
              </a:rPr>
              <a:t>Outlines the notice period before going dark.</a:t>
            </a:r>
          </a:p>
          <a:p>
            <a:pPr marL="342900" indent="-342900">
              <a:spcAft>
                <a:spcPts val="1200"/>
              </a:spcAft>
              <a:buFont typeface="Arial" panose="020B0604020202020204" pitchFamily="34" charset="0"/>
              <a:buChar char="•"/>
            </a:pPr>
            <a:r>
              <a:rPr lang="en-US" sz="2200" b="1" dirty="0">
                <a:latin typeface="Amaranth" panose="02000503050000020004" pitchFamily="2" charset="0"/>
              </a:rPr>
              <a:t>Dark period duration: </a:t>
            </a:r>
            <a:r>
              <a:rPr lang="en-US" sz="2200" dirty="0">
                <a:latin typeface="Amaranth" panose="02000503050000020004" pitchFamily="2" charset="0"/>
              </a:rPr>
              <a:t>Specifies the maximum duration of the go dark period.</a:t>
            </a:r>
          </a:p>
          <a:p>
            <a:pPr marL="342900" indent="-342900">
              <a:spcAft>
                <a:spcPts val="1200"/>
              </a:spcAft>
              <a:buFont typeface="Arial" panose="020B0604020202020204" pitchFamily="34" charset="0"/>
              <a:buChar char="•"/>
            </a:pPr>
            <a:r>
              <a:rPr lang="en-US" sz="2200" b="1" dirty="0">
                <a:latin typeface="Amaranth" panose="02000503050000020004" pitchFamily="2" charset="0"/>
              </a:rPr>
              <a:t>Rent abatement: </a:t>
            </a:r>
            <a:r>
              <a:rPr lang="en-US" sz="2200" dirty="0">
                <a:latin typeface="Amaranth" panose="02000503050000020004" pitchFamily="2" charset="0"/>
              </a:rPr>
              <a:t>Defines the rent reduction or abatement during the go dark period.</a:t>
            </a:r>
          </a:p>
          <a:p>
            <a:pPr marL="342900" indent="-342900">
              <a:spcAft>
                <a:spcPts val="1200"/>
              </a:spcAft>
              <a:buFont typeface="Arial" panose="020B0604020202020204" pitchFamily="34" charset="0"/>
              <a:buChar char="•"/>
            </a:pPr>
            <a:r>
              <a:rPr lang="en-US" sz="2200" b="1" dirty="0">
                <a:latin typeface="Amaranth" panose="02000503050000020004" pitchFamily="2" charset="0"/>
              </a:rPr>
              <a:t>Reopening requirements: </a:t>
            </a:r>
            <a:r>
              <a:rPr lang="en-US" sz="2200" dirty="0">
                <a:latin typeface="Amaranth" panose="02000503050000020004" pitchFamily="2" charset="0"/>
              </a:rPr>
              <a:t>Outlines the requirements for reopening, such as notice periods and rent payment terms.</a:t>
            </a:r>
          </a:p>
        </p:txBody>
      </p:sp>
    </p:spTree>
    <p:extLst>
      <p:ext uri="{BB962C8B-B14F-4D97-AF65-F5344CB8AC3E}">
        <p14:creationId xmlns:p14="http://schemas.microsoft.com/office/powerpoint/2010/main" val="36943516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RE Taxes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55233"/>
            <a:ext cx="10378985" cy="3908762"/>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Tenant to pay whom? (To Landlord or directly to the taxes authority)</a:t>
            </a:r>
          </a:p>
          <a:p>
            <a:pPr marL="342900" indent="-342900">
              <a:spcAft>
                <a:spcPts val="1200"/>
              </a:spcAft>
              <a:buFont typeface="Arial" panose="020B0604020202020204" pitchFamily="34" charset="0"/>
              <a:buChar char="•"/>
            </a:pPr>
            <a:r>
              <a:rPr lang="en-US" sz="2200" dirty="0">
                <a:latin typeface="Amaranth" panose="02000503050000020004" pitchFamily="2" charset="0"/>
              </a:rPr>
              <a:t>Payment Method (</a:t>
            </a:r>
            <a:r>
              <a:rPr lang="en-US" sz="2200" dirty="0" err="1">
                <a:latin typeface="Amaranth" panose="02000503050000020004" pitchFamily="2" charset="0"/>
              </a:rPr>
              <a:t>i.e</a:t>
            </a:r>
            <a:r>
              <a:rPr lang="en-US" sz="2200" dirty="0">
                <a:latin typeface="Amaranth" panose="02000503050000020004" pitchFamily="2" charset="0"/>
              </a:rPr>
              <a:t> Includes in Base Rent or </a:t>
            </a:r>
            <a:r>
              <a:rPr lang="en-US" sz="2200" dirty="0" err="1">
                <a:latin typeface="Amaranth" panose="02000503050000020004" pitchFamily="2" charset="0"/>
              </a:rPr>
              <a:t>OpEx</a:t>
            </a:r>
            <a:r>
              <a:rPr lang="en-US" sz="2200" dirty="0">
                <a:latin typeface="Amaranth" panose="02000503050000020004" pitchFamily="2" charset="0"/>
              </a:rPr>
              <a:t> directly through add on factor/PRS/Excess over Base Year/directly to Vendor)</a:t>
            </a:r>
          </a:p>
          <a:p>
            <a:pPr marL="342900" indent="-342900">
              <a:spcAft>
                <a:spcPts val="1200"/>
              </a:spcAft>
              <a:buFont typeface="Arial" panose="020B0604020202020204" pitchFamily="34" charset="0"/>
              <a:buChar char="•"/>
            </a:pPr>
            <a:r>
              <a:rPr lang="en-US" sz="2200" dirty="0">
                <a:latin typeface="Amaranth" panose="02000503050000020004" pitchFamily="2" charset="0"/>
              </a:rPr>
              <a:t>Base Year, Expense Stop if any and its PRS% (i.e. Increases in OPEX paid on a pro rata share over Base Year).</a:t>
            </a:r>
          </a:p>
          <a:p>
            <a:pPr marL="342900" indent="-342900">
              <a:spcAft>
                <a:spcPts val="1200"/>
              </a:spcAft>
              <a:buFont typeface="Arial" panose="020B0604020202020204" pitchFamily="34" charset="0"/>
              <a:buChar char="•"/>
            </a:pPr>
            <a:r>
              <a:rPr lang="en-US" sz="2200" dirty="0">
                <a:latin typeface="Amaranth" panose="02000503050000020004" pitchFamily="2" charset="0"/>
              </a:rPr>
              <a:t>Estimated amount paid in pre-defined frequencies (Estimated amount/frequency). </a:t>
            </a:r>
          </a:p>
          <a:p>
            <a:pPr marL="342900" indent="-342900">
              <a:spcAft>
                <a:spcPts val="1200"/>
              </a:spcAft>
              <a:buFont typeface="Arial" panose="020B0604020202020204" pitchFamily="34" charset="0"/>
              <a:buChar char="•"/>
            </a:pPr>
            <a:r>
              <a:rPr lang="en-US" sz="2200" dirty="0">
                <a:latin typeface="Amaranth" panose="02000503050000020004" pitchFamily="2" charset="0"/>
              </a:rPr>
              <a:t>Inclusions and exclusions.</a:t>
            </a:r>
          </a:p>
          <a:p>
            <a:pPr marL="342900" indent="-342900">
              <a:spcAft>
                <a:spcPts val="1200"/>
              </a:spcAft>
              <a:buFont typeface="Arial" panose="020B0604020202020204" pitchFamily="34" charset="0"/>
              <a:buChar char="•"/>
            </a:pPr>
            <a:r>
              <a:rPr lang="en-US" sz="2200" dirty="0">
                <a:latin typeface="Amaranth" panose="02000503050000020004" pitchFamily="2" charset="0"/>
              </a:rPr>
              <a:t>Reconciliation method and adjustments (Any adjustment after reconciliation to be made within specific period. [over payment or under payment (optional)])</a:t>
            </a:r>
          </a:p>
        </p:txBody>
      </p:sp>
    </p:spTree>
    <p:extLst>
      <p:ext uri="{BB962C8B-B14F-4D97-AF65-F5344CB8AC3E}">
        <p14:creationId xmlns:p14="http://schemas.microsoft.com/office/powerpoint/2010/main" val="32364408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RE Taxes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55233"/>
            <a:ext cx="10378985" cy="258532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Cap for the controllable expenses (CAP - Fixed Dollar amount/Fixed Dollar Amount Per SF/%)</a:t>
            </a:r>
          </a:p>
          <a:p>
            <a:pPr marL="342900" indent="-342900">
              <a:spcAft>
                <a:spcPts val="1200"/>
              </a:spcAft>
              <a:buFont typeface="Arial" panose="020B0604020202020204" pitchFamily="34" charset="0"/>
              <a:buChar char="•"/>
            </a:pPr>
            <a:r>
              <a:rPr lang="en-US" sz="2200" dirty="0">
                <a:latin typeface="Amaranth" panose="02000503050000020004" pitchFamily="2" charset="0"/>
              </a:rPr>
              <a:t>Gross up (Occupancy level)</a:t>
            </a:r>
          </a:p>
          <a:p>
            <a:pPr marL="342900" indent="-342900">
              <a:spcAft>
                <a:spcPts val="1200"/>
              </a:spcAft>
              <a:buFont typeface="Arial" panose="020B0604020202020204" pitchFamily="34" charset="0"/>
              <a:buChar char="•"/>
            </a:pPr>
            <a:r>
              <a:rPr lang="en-US" sz="2200" dirty="0">
                <a:latin typeface="Amaranth" panose="02000503050000020004" pitchFamily="2" charset="0"/>
              </a:rPr>
              <a:t>Type of increase (RE Taxes may increase based on Fixed % or CPI or any other increase)</a:t>
            </a:r>
          </a:p>
          <a:p>
            <a:pPr marL="342900" indent="-342900">
              <a:spcAft>
                <a:spcPts val="1200"/>
              </a:spcAft>
              <a:buFont typeface="Arial" panose="020B0604020202020204" pitchFamily="34" charset="0"/>
              <a:buChar char="•"/>
            </a:pPr>
            <a:r>
              <a:rPr lang="en-US" sz="2200" dirty="0">
                <a:latin typeface="Amaranth" panose="02000503050000020004" pitchFamily="2" charset="0"/>
              </a:rPr>
              <a:t>Right to contest (Tenant may appeal taxes with Landlord notice)</a:t>
            </a:r>
          </a:p>
        </p:txBody>
      </p:sp>
    </p:spTree>
    <p:extLst>
      <p:ext uri="{BB962C8B-B14F-4D97-AF65-F5344CB8AC3E}">
        <p14:creationId xmlns:p14="http://schemas.microsoft.com/office/powerpoint/2010/main" val="20651446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Insurance Reimbursement</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08587"/>
            <a:ext cx="10378985" cy="2092881"/>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Landlord will maintain and pay for insurance for the property.</a:t>
            </a:r>
          </a:p>
          <a:p>
            <a:pPr marL="342900" indent="-342900">
              <a:spcAft>
                <a:spcPts val="1200"/>
              </a:spcAft>
              <a:buFont typeface="Arial" panose="020B0604020202020204" pitchFamily="34" charset="0"/>
              <a:buChar char="•"/>
            </a:pPr>
            <a:r>
              <a:rPr lang="en-US" sz="2200" dirty="0">
                <a:latin typeface="Amaranth" panose="02000503050000020004" pitchFamily="2" charset="0"/>
              </a:rPr>
              <a:t>Landlord share the cost of insurance with the tenants in the building and tenants will reimburse based on the area of the Premises.</a:t>
            </a:r>
          </a:p>
          <a:p>
            <a:pPr marL="342900" indent="-342900">
              <a:spcAft>
                <a:spcPts val="1200"/>
              </a:spcAft>
              <a:buFont typeface="Arial" panose="020B0604020202020204" pitchFamily="34" charset="0"/>
              <a:buChar char="•"/>
            </a:pPr>
            <a:r>
              <a:rPr lang="en-US" sz="2200" dirty="0">
                <a:latin typeface="Amaranth" panose="02000503050000020004" pitchFamily="2" charset="0"/>
              </a:rPr>
              <a:t>Tenant need to pay its share of insurance as the Premises is located in the Property.</a:t>
            </a:r>
          </a:p>
        </p:txBody>
      </p:sp>
    </p:spTree>
    <p:extLst>
      <p:ext uri="{BB962C8B-B14F-4D97-AF65-F5344CB8AC3E}">
        <p14:creationId xmlns:p14="http://schemas.microsoft.com/office/powerpoint/2010/main" val="1603543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Insurance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68613"/>
            <a:ext cx="10378985" cy="4739759"/>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Payment Method (</a:t>
            </a:r>
            <a:r>
              <a:rPr lang="en-US" sz="2200" dirty="0" err="1">
                <a:latin typeface="Amaranth" panose="02000503050000020004" pitchFamily="2" charset="0"/>
              </a:rPr>
              <a:t>i.e</a:t>
            </a:r>
            <a:r>
              <a:rPr lang="en-US" sz="2200" dirty="0">
                <a:latin typeface="Amaranth" panose="02000503050000020004" pitchFamily="2" charset="0"/>
              </a:rPr>
              <a:t> Includes in Base Rent or </a:t>
            </a:r>
            <a:r>
              <a:rPr lang="en-US" sz="2200" dirty="0" err="1">
                <a:latin typeface="Amaranth" panose="02000503050000020004" pitchFamily="2" charset="0"/>
              </a:rPr>
              <a:t>OpEx</a:t>
            </a:r>
            <a:r>
              <a:rPr lang="en-US" sz="2200" dirty="0">
                <a:latin typeface="Amaranth" panose="02000503050000020004" pitchFamily="2" charset="0"/>
              </a:rPr>
              <a:t> directly through add on factor/PRS/Excess over Base Year/directly to Vendor)</a:t>
            </a:r>
          </a:p>
          <a:p>
            <a:pPr marL="342900" indent="-342900">
              <a:spcAft>
                <a:spcPts val="1200"/>
              </a:spcAft>
              <a:buFont typeface="Arial" panose="020B0604020202020204" pitchFamily="34" charset="0"/>
              <a:buChar char="•"/>
            </a:pPr>
            <a:r>
              <a:rPr lang="en-US" sz="2200" dirty="0">
                <a:latin typeface="Amaranth" panose="02000503050000020004" pitchFamily="2" charset="0"/>
              </a:rPr>
              <a:t>Base Year, Expense Stop if any and its PRS% (i.e. Increases in OPEX paid on a pro rata share over Base Year).</a:t>
            </a:r>
          </a:p>
          <a:p>
            <a:pPr marL="342900" indent="-342900">
              <a:spcAft>
                <a:spcPts val="1200"/>
              </a:spcAft>
              <a:buFont typeface="Arial" panose="020B0604020202020204" pitchFamily="34" charset="0"/>
              <a:buChar char="•"/>
            </a:pPr>
            <a:r>
              <a:rPr lang="en-US" sz="2200" dirty="0">
                <a:latin typeface="Amaranth" panose="02000503050000020004" pitchFamily="2" charset="0"/>
              </a:rPr>
              <a:t>Estimated amount paid in pre-defined frequencies (Estimated amount/frequency).</a:t>
            </a:r>
          </a:p>
          <a:p>
            <a:pPr marL="342900" indent="-342900">
              <a:spcAft>
                <a:spcPts val="1200"/>
              </a:spcAft>
              <a:buFont typeface="Arial" panose="020B0604020202020204" pitchFamily="34" charset="0"/>
              <a:buChar char="•"/>
            </a:pPr>
            <a:r>
              <a:rPr lang="en-US" sz="2200" dirty="0">
                <a:latin typeface="Amaranth" panose="02000503050000020004" pitchFamily="2" charset="0"/>
              </a:rPr>
              <a:t>Inclusions</a:t>
            </a:r>
          </a:p>
          <a:p>
            <a:pPr marL="342900" indent="-342900">
              <a:spcAft>
                <a:spcPts val="1200"/>
              </a:spcAft>
              <a:buFont typeface="Arial" panose="020B0604020202020204" pitchFamily="34" charset="0"/>
              <a:buChar char="•"/>
            </a:pPr>
            <a:r>
              <a:rPr lang="en-US" sz="2200" dirty="0">
                <a:latin typeface="Amaranth" panose="02000503050000020004" pitchFamily="2" charset="0"/>
              </a:rPr>
              <a:t>Reconciliation method and adjustments (Any adjustment after reconciliation to be made within specific period. [over payment or under payment (optional)])</a:t>
            </a:r>
          </a:p>
          <a:p>
            <a:pPr marL="342900" indent="-342900">
              <a:spcAft>
                <a:spcPts val="1200"/>
              </a:spcAft>
              <a:buFont typeface="Arial" panose="020B0604020202020204" pitchFamily="34" charset="0"/>
              <a:buChar char="•"/>
            </a:pPr>
            <a:r>
              <a:rPr lang="en-US" sz="2200" dirty="0">
                <a:latin typeface="Amaranth" panose="02000503050000020004" pitchFamily="2" charset="0"/>
              </a:rPr>
              <a:t>CAP and Gross up (Occupancy level)</a:t>
            </a:r>
          </a:p>
          <a:p>
            <a:pPr marL="342900" indent="-342900">
              <a:spcAft>
                <a:spcPts val="1200"/>
              </a:spcAft>
              <a:buFont typeface="Arial" panose="020B0604020202020204" pitchFamily="34" charset="0"/>
              <a:buChar char="•"/>
            </a:pPr>
            <a:r>
              <a:rPr lang="en-US" sz="2200" dirty="0">
                <a:latin typeface="Amaranth" panose="02000503050000020004" pitchFamily="2" charset="0"/>
              </a:rPr>
              <a:t>Type of increase (Operating expense may increase based on Fixed % or CPI or any other increase)</a:t>
            </a:r>
          </a:p>
        </p:txBody>
      </p:sp>
    </p:spTree>
    <p:extLst>
      <p:ext uri="{BB962C8B-B14F-4D97-AF65-F5344CB8AC3E}">
        <p14:creationId xmlns:p14="http://schemas.microsoft.com/office/powerpoint/2010/main" val="294910423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108543"/>
          </a:xfrm>
          <a:prstGeom prst="rect">
            <a:avLst/>
          </a:prstGeom>
          <a:noFill/>
        </p:spPr>
        <p:txBody>
          <a:bodyPr wrap="square">
            <a:spAutoFit/>
          </a:bodyPr>
          <a:lstStyle/>
          <a:p>
            <a:pPr>
              <a:spcAft>
                <a:spcPts val="2400"/>
              </a:spcAft>
            </a:pPr>
            <a:r>
              <a:rPr lang="en-US" sz="2400" b="1" u="sng" dirty="0">
                <a:latin typeface="Amaranth" panose="02000503050000020004" pitchFamily="2" charset="0"/>
              </a:rPr>
              <a:t>Proportionate share/Pro-rata share (PRS)</a:t>
            </a:r>
            <a:r>
              <a:rPr lang="en-US" sz="2400" b="1" dirty="0">
                <a:latin typeface="Amaranth" panose="02000503050000020004" pitchFamily="2" charset="0"/>
              </a:rPr>
              <a:t>:</a:t>
            </a:r>
          </a:p>
          <a:p>
            <a:pPr marL="342900" indent="-342900">
              <a:spcAft>
                <a:spcPts val="2400"/>
              </a:spcAft>
              <a:buFont typeface="Arial" panose="020B0604020202020204" pitchFamily="34" charset="0"/>
              <a:buChar char="•"/>
            </a:pPr>
            <a:r>
              <a:rPr lang="en-US" sz="2200" dirty="0">
                <a:latin typeface="Amaranth" panose="02000503050000020004" pitchFamily="2" charset="0"/>
              </a:rPr>
              <a:t>A proportionate share refers to the percentage of total expenses that a tenant is responsible for paying, based on the ratio of their leased space to the total rentable area of the building.</a:t>
            </a:r>
          </a:p>
          <a:p>
            <a:pPr marL="342900" indent="-342900">
              <a:spcAft>
                <a:spcPts val="2400"/>
              </a:spcAft>
              <a:buFont typeface="Arial" panose="020B0604020202020204" pitchFamily="34" charset="0"/>
              <a:buChar char="•"/>
            </a:pPr>
            <a:r>
              <a:rPr lang="en-US" sz="2200" dirty="0">
                <a:latin typeface="Amaranth" panose="02000503050000020004" pitchFamily="2" charset="0"/>
              </a:rPr>
              <a:t>The calculation is typically done by dividing the net rentable area of a tenant's leased premises by the net rentable area of the building (Note: This method may not always apply. Lease language takes precedence.)</a:t>
            </a:r>
          </a:p>
        </p:txBody>
      </p:sp>
    </p:spTree>
    <p:extLst>
      <p:ext uri="{BB962C8B-B14F-4D97-AF65-F5344CB8AC3E}">
        <p14:creationId xmlns:p14="http://schemas.microsoft.com/office/powerpoint/2010/main" val="12797257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1077218"/>
          </a:xfrm>
          <a:prstGeom prst="rect">
            <a:avLst/>
          </a:prstGeom>
          <a:noFill/>
        </p:spPr>
        <p:txBody>
          <a:bodyPr wrap="square">
            <a:spAutoFit/>
          </a:bodyPr>
          <a:lstStyle/>
          <a:p>
            <a:pPr>
              <a:spcAft>
                <a:spcPts val="2400"/>
              </a:spcAft>
            </a:pPr>
            <a:r>
              <a:rPr lang="en-US" sz="2200" b="1" dirty="0">
                <a:latin typeface="Amaranth" panose="02000503050000020004" pitchFamily="2" charset="0"/>
              </a:rPr>
              <a:t>Calculation:</a:t>
            </a:r>
          </a:p>
          <a:p>
            <a:pPr marL="342900" indent="-342900">
              <a:spcAft>
                <a:spcPts val="2400"/>
              </a:spcAft>
              <a:buFont typeface="Arial" panose="020B0604020202020204" pitchFamily="34" charset="0"/>
              <a:buChar char="•"/>
            </a:pPr>
            <a:r>
              <a:rPr lang="en-US" sz="2200" dirty="0">
                <a:latin typeface="Amaranth" panose="02000503050000020004" pitchFamily="2" charset="0"/>
              </a:rPr>
              <a:t>Proportionate share = (Tenant's rentable area ÷ Total building rentable area)*100</a:t>
            </a:r>
          </a:p>
        </p:txBody>
      </p:sp>
    </p:spTree>
    <p:extLst>
      <p:ext uri="{BB962C8B-B14F-4D97-AF65-F5344CB8AC3E}">
        <p14:creationId xmlns:p14="http://schemas.microsoft.com/office/powerpoint/2010/main" val="374016164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831818"/>
          </a:xfrm>
          <a:prstGeom prst="rect">
            <a:avLst/>
          </a:prstGeom>
          <a:noFill/>
        </p:spPr>
        <p:txBody>
          <a:bodyPr wrap="square">
            <a:spAutoFit/>
          </a:bodyPr>
          <a:lstStyle/>
          <a:p>
            <a:pPr>
              <a:spcAft>
                <a:spcPts val="1800"/>
              </a:spcAft>
            </a:pPr>
            <a:r>
              <a:rPr lang="en-US" sz="2400" b="1" u="sng" dirty="0">
                <a:latin typeface="Amaranth" panose="02000503050000020004" pitchFamily="2" charset="0"/>
              </a:rPr>
              <a:t>Base Year</a:t>
            </a:r>
            <a:r>
              <a:rPr lang="en-US" sz="24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Base Year refers to a specific year or period used as a reference point for calculating operating expenses, taxes, or other expenses that a tenant is responsible for paying.</a:t>
            </a:r>
          </a:p>
          <a:p>
            <a:pPr>
              <a:spcAft>
                <a:spcPts val="1800"/>
              </a:spcAft>
            </a:pPr>
            <a:r>
              <a:rPr lang="en-US" sz="2200" b="1" dirty="0">
                <a:latin typeface="Amaranth" panose="02000503050000020004" pitchFamily="2" charset="0"/>
              </a:rPr>
              <a:t>Purpose</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The concept of the Base Year is used to determine how much of any increase in operating expenses, real estate taxes, or insurance premiums above the Base Year amount will be passed on to the tenant. This helps both the tenant, and the landlord manage the financial impact of cost fluctuations over time.</a:t>
            </a:r>
          </a:p>
        </p:txBody>
      </p:sp>
    </p:spTree>
    <p:extLst>
      <p:ext uri="{BB962C8B-B14F-4D97-AF65-F5344CB8AC3E}">
        <p14:creationId xmlns:p14="http://schemas.microsoft.com/office/powerpoint/2010/main" val="13219116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154710"/>
          </a:xfrm>
          <a:prstGeom prst="rect">
            <a:avLst/>
          </a:prstGeom>
          <a:noFill/>
        </p:spPr>
        <p:txBody>
          <a:bodyPr wrap="square">
            <a:spAutoFit/>
          </a:bodyPr>
          <a:lstStyle/>
          <a:p>
            <a:pPr>
              <a:spcAft>
                <a:spcPts val="1800"/>
              </a:spcAft>
            </a:pPr>
            <a:r>
              <a:rPr lang="en-US" sz="2200" b="1" dirty="0">
                <a:latin typeface="Amaranth" panose="02000503050000020004" pitchFamily="2" charset="0"/>
              </a:rPr>
              <a:t>Common practices:</a:t>
            </a:r>
          </a:p>
          <a:p>
            <a:pPr marL="342900" indent="-342900">
              <a:spcAft>
                <a:spcPts val="1800"/>
              </a:spcAft>
              <a:buFont typeface="Arial" panose="020B0604020202020204" pitchFamily="34" charset="0"/>
              <a:buChar char="•"/>
            </a:pPr>
            <a:r>
              <a:rPr lang="en-US" sz="2200" b="1" dirty="0">
                <a:latin typeface="Amaranth" panose="02000503050000020004" pitchFamily="2" charset="0"/>
              </a:rPr>
              <a:t>Calendar year</a:t>
            </a:r>
            <a:r>
              <a:rPr lang="en-US" sz="2200" dirty="0">
                <a:latin typeface="Amaranth" panose="02000503050000020004" pitchFamily="2" charset="0"/>
              </a:rPr>
              <a:t>: A calendar year (e.g., January 1 to December 31) is often used as the Base Year.</a:t>
            </a:r>
          </a:p>
          <a:p>
            <a:pPr marL="342900" indent="-342900">
              <a:spcAft>
                <a:spcPts val="1800"/>
              </a:spcAft>
              <a:buFont typeface="Arial" panose="020B0604020202020204" pitchFamily="34" charset="0"/>
              <a:buChar char="•"/>
            </a:pPr>
            <a:r>
              <a:rPr lang="en-US" sz="2200" b="1" dirty="0">
                <a:latin typeface="Amaranth" panose="02000503050000020004" pitchFamily="2" charset="0"/>
              </a:rPr>
              <a:t>Lease commencement year</a:t>
            </a:r>
            <a:r>
              <a:rPr lang="en-US" sz="2200" dirty="0">
                <a:latin typeface="Amaranth" panose="02000503050000020004" pitchFamily="2" charset="0"/>
              </a:rPr>
              <a:t>: The year the lease commences may be designated as the Base Year.</a:t>
            </a:r>
          </a:p>
          <a:p>
            <a:pPr marL="342900" indent="-342900">
              <a:spcAft>
                <a:spcPts val="1800"/>
              </a:spcAft>
              <a:buFont typeface="Arial" panose="020B0604020202020204" pitchFamily="34" charset="0"/>
              <a:buChar char="•"/>
            </a:pPr>
            <a:r>
              <a:rPr lang="en-US" sz="2200" b="1" dirty="0">
                <a:latin typeface="Amaranth" panose="02000503050000020004" pitchFamily="2" charset="0"/>
              </a:rPr>
              <a:t>Specific fiscal year</a:t>
            </a:r>
            <a:r>
              <a:rPr lang="en-US" sz="2200" dirty="0">
                <a:latin typeface="Amaranth" panose="02000503050000020004" pitchFamily="2" charset="0"/>
              </a:rPr>
              <a:t>: A specific fiscal year (e.g., July 1 to June 30) may be chosen as the Base Year.</a:t>
            </a:r>
          </a:p>
        </p:txBody>
      </p:sp>
    </p:spTree>
    <p:extLst>
      <p:ext uri="{BB962C8B-B14F-4D97-AF65-F5344CB8AC3E}">
        <p14:creationId xmlns:p14="http://schemas.microsoft.com/office/powerpoint/2010/main" val="15140021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E5080DE-E46D-7494-2B8A-95CFFCB40015}"/>
              </a:ext>
            </a:extLst>
          </p:cNvPr>
          <p:cNvSpPr txBox="1"/>
          <p:nvPr/>
        </p:nvSpPr>
        <p:spPr>
          <a:xfrm>
            <a:off x="432000" y="431999"/>
            <a:ext cx="3932237" cy="1600199"/>
          </a:xfrm>
          <a:prstGeom prst="rect">
            <a:avLst/>
          </a:prstGeom>
        </p:spPr>
        <p:txBody>
          <a:bodyPr vert="horz" lIns="0" tIns="0" rIns="0" bIns="0" rtlCol="0" anchor="b">
            <a:normAutofit/>
          </a:bodyPr>
          <a:lstStyle/>
          <a:p>
            <a:pPr>
              <a:lnSpc>
                <a:spcPct val="90000"/>
              </a:lnSpc>
              <a:spcBef>
                <a:spcPct val="0"/>
              </a:spcBef>
              <a:spcAft>
                <a:spcPts val="600"/>
              </a:spcAft>
            </a:pPr>
            <a:r>
              <a:rPr lang="en-US" sz="4400" b="1" kern="1200" dirty="0">
                <a:solidFill>
                  <a:schemeClr val="tx1">
                    <a:lumMod val="75000"/>
                    <a:lumOff val="25000"/>
                  </a:schemeClr>
                </a:solidFill>
                <a:latin typeface="Amaranth" panose="02000503050000020004" pitchFamily="2" charset="0"/>
                <a:ea typeface="+mj-ea"/>
                <a:cs typeface="+mj-cs"/>
              </a:rPr>
              <a:t>Synopsis</a:t>
            </a:r>
          </a:p>
        </p:txBody>
      </p:sp>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a:xfrm>
            <a:off x="432000" y="6544372"/>
            <a:ext cx="5484930" cy="201532"/>
          </a:xfrm>
        </p:spPr>
        <p:txBody>
          <a:bodyPr vert="horz" lIns="0" tIns="0" rIns="0" bIns="0" rtlCol="0" anchor="ctr">
            <a:normAutofit/>
          </a:bodyPr>
          <a:lstStyle/>
          <a:p>
            <a:pPr>
              <a:spcAft>
                <a:spcPts val="600"/>
              </a:spcAft>
            </a:pPr>
            <a:r>
              <a:rPr lang="en-US" kern="1200">
                <a:latin typeface="+mn-lt"/>
                <a:ea typeface="+mn-ea"/>
                <a:cs typeface="+mn-cs"/>
              </a:rPr>
              <a:t>RECAM SOLUTIONS PRIVATE LIMITED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434062" y="2134300"/>
            <a:ext cx="3932237" cy="3811588"/>
          </a:xfrm>
          <a:prstGeom prst="rect">
            <a:avLst/>
          </a:prstGeom>
        </p:spPr>
        <p:txBody>
          <a:bodyPr vert="horz" lIns="0" tIns="0" rIns="0" bIns="0" rtlCol="0">
            <a:normAutofit/>
          </a:bodyPr>
          <a:lstStyle/>
          <a:p>
            <a:pPr>
              <a:lnSpc>
                <a:spcPct val="90000"/>
              </a:lnSpc>
              <a:spcBef>
                <a:spcPts val="1000"/>
              </a:spcBef>
            </a:pPr>
            <a:r>
              <a:rPr lang="en-US" sz="1600" kern="1200">
                <a:solidFill>
                  <a:schemeClr val="tx1">
                    <a:lumMod val="75000"/>
                    <a:lumOff val="25000"/>
                  </a:schemeClr>
                </a:solidFill>
                <a:latin typeface="+mn-lt"/>
                <a:ea typeface="+mn-ea"/>
                <a:cs typeface="+mn-cs"/>
              </a:rPr>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5183188" y="926522"/>
            <a:ext cx="6544468" cy="5513889"/>
          </a:xfrm>
          <a:prstGeom prst="rect">
            <a:avLst/>
          </a:prstGeom>
        </p:spPr>
        <p:txBody>
          <a:bodyPr vert="horz" lIns="0" tIns="0" rIns="0" bIns="0" rtlCol="0">
            <a:normAutofit/>
          </a:bodyPr>
          <a:lstStyle/>
          <a:p>
            <a:pPr marL="266700" indent="-266700">
              <a:lnSpc>
                <a:spcPct val="90000"/>
              </a:lnSpc>
              <a:spcBef>
                <a:spcPts val="1000"/>
              </a:spcBef>
              <a:buFont typeface="Arial" panose="020B0604020202020204" pitchFamily="34" charset="0"/>
              <a:buChar char="•"/>
            </a:pPr>
            <a:r>
              <a:rPr lang="en-US" sz="3200" b="1" dirty="0">
                <a:solidFill>
                  <a:schemeClr val="tx1">
                    <a:lumMod val="75000"/>
                    <a:lumOff val="25000"/>
                  </a:schemeClr>
                </a:solidFill>
                <a:latin typeface="Amaranth" panose="02000503050000020004" pitchFamily="2" charset="0"/>
              </a:rPr>
              <a:t>Introduction</a:t>
            </a:r>
          </a:p>
          <a:p>
            <a:pPr marL="266700" indent="-266700">
              <a:lnSpc>
                <a:spcPct val="90000"/>
              </a:lnSpc>
              <a:spcBef>
                <a:spcPts val="1000"/>
              </a:spcBef>
              <a:buFont typeface="Arial" panose="020B0604020202020204" pitchFamily="34" charset="0"/>
              <a:buChar char="•"/>
            </a:pPr>
            <a:r>
              <a:rPr lang="en-US" sz="3200" b="1" dirty="0">
                <a:solidFill>
                  <a:schemeClr val="tx1">
                    <a:lumMod val="75000"/>
                    <a:lumOff val="25000"/>
                  </a:schemeClr>
                </a:solidFill>
                <a:latin typeface="Amaranth" panose="02000503050000020004" pitchFamily="2" charset="0"/>
              </a:rPr>
              <a:t>Key Aspects</a:t>
            </a:r>
          </a:p>
          <a:p>
            <a:pPr marL="266700" indent="-266700">
              <a:lnSpc>
                <a:spcPct val="90000"/>
              </a:lnSpc>
              <a:spcBef>
                <a:spcPts val="1000"/>
              </a:spcBef>
              <a:buFont typeface="Arial" panose="020B0604020202020204" pitchFamily="34" charset="0"/>
              <a:buChar char="•"/>
            </a:pPr>
            <a:r>
              <a:rPr lang="en-US" sz="3200" b="1" dirty="0">
                <a:solidFill>
                  <a:schemeClr val="tx1">
                    <a:lumMod val="75000"/>
                    <a:lumOff val="25000"/>
                  </a:schemeClr>
                </a:solidFill>
                <a:latin typeface="Amaranth" panose="02000503050000020004" pitchFamily="2" charset="0"/>
              </a:rPr>
              <a:t>Benefits</a:t>
            </a:r>
          </a:p>
          <a:p>
            <a:pPr marL="266700" indent="-266700">
              <a:lnSpc>
                <a:spcPct val="90000"/>
              </a:lnSpc>
              <a:spcBef>
                <a:spcPts val="1000"/>
              </a:spcBef>
              <a:buFont typeface="Arial" panose="020B0604020202020204" pitchFamily="34" charset="0"/>
              <a:buChar char="•"/>
            </a:pPr>
            <a:r>
              <a:rPr lang="en-US" sz="3200" b="1" dirty="0">
                <a:solidFill>
                  <a:schemeClr val="tx1">
                    <a:lumMod val="75000"/>
                    <a:lumOff val="25000"/>
                  </a:schemeClr>
                </a:solidFill>
                <a:latin typeface="Amaranth" panose="02000503050000020004" pitchFamily="2" charset="0"/>
              </a:rPr>
              <a:t>Financial Clauses</a:t>
            </a:r>
          </a:p>
          <a:p>
            <a:pPr marL="266700" indent="-266700">
              <a:lnSpc>
                <a:spcPct val="90000"/>
              </a:lnSpc>
              <a:spcBef>
                <a:spcPts val="1000"/>
              </a:spcBef>
              <a:buFont typeface="Arial" panose="020B0604020202020204" pitchFamily="34" charset="0"/>
              <a:buChar char="•"/>
            </a:pPr>
            <a:r>
              <a:rPr lang="en-US" sz="3200" b="1" dirty="0">
                <a:solidFill>
                  <a:schemeClr val="tx1">
                    <a:lumMod val="75000"/>
                    <a:lumOff val="25000"/>
                  </a:schemeClr>
                </a:solidFill>
                <a:latin typeface="Amaranth" panose="02000503050000020004" pitchFamily="2" charset="0"/>
              </a:rPr>
              <a:t>Other Important Clauses</a:t>
            </a:r>
          </a:p>
          <a:p>
            <a:pPr marL="266700" indent="-266700">
              <a:lnSpc>
                <a:spcPct val="90000"/>
              </a:lnSpc>
              <a:spcBef>
                <a:spcPts val="1000"/>
              </a:spcBef>
              <a:buFont typeface="Arial" panose="020B0604020202020204" pitchFamily="34" charset="0"/>
              <a:buChar char="•"/>
            </a:pPr>
            <a:r>
              <a:rPr lang="en-US" sz="3200" b="1" dirty="0">
                <a:solidFill>
                  <a:schemeClr val="tx1">
                    <a:lumMod val="75000"/>
                    <a:lumOff val="25000"/>
                  </a:schemeClr>
                </a:solidFill>
                <a:latin typeface="Amaranth" panose="02000503050000020004" pitchFamily="2" charset="0"/>
              </a:rPr>
              <a:t>Additional Clauses</a:t>
            </a:r>
          </a:p>
        </p:txBody>
      </p:sp>
    </p:spTree>
    <p:extLst>
      <p:ext uri="{BB962C8B-B14F-4D97-AF65-F5344CB8AC3E}">
        <p14:creationId xmlns:p14="http://schemas.microsoft.com/office/powerpoint/2010/main" val="1841668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954929"/>
          </a:xfrm>
          <a:prstGeom prst="rect">
            <a:avLst/>
          </a:prstGeom>
          <a:noFill/>
        </p:spPr>
        <p:txBody>
          <a:bodyPr wrap="square">
            <a:spAutoFit/>
          </a:bodyPr>
          <a:lstStyle/>
          <a:p>
            <a:pPr>
              <a:spcAft>
                <a:spcPts val="1800"/>
              </a:spcAft>
            </a:pPr>
            <a:r>
              <a:rPr lang="en-US" sz="2200" b="1" dirty="0">
                <a:latin typeface="Amaranth" panose="02000503050000020004" pitchFamily="2" charset="0"/>
              </a:rPr>
              <a:t>Example:</a:t>
            </a:r>
          </a:p>
          <a:p>
            <a:pPr>
              <a:spcAft>
                <a:spcPts val="1800"/>
              </a:spcAft>
            </a:pPr>
            <a:r>
              <a:rPr lang="en-US" sz="2200" dirty="0">
                <a:latin typeface="Amaranth" panose="02000503050000020004" pitchFamily="2" charset="0"/>
              </a:rPr>
              <a:t>Base Year: 2022</a:t>
            </a:r>
          </a:p>
          <a:p>
            <a:pPr>
              <a:spcAft>
                <a:spcPts val="1800"/>
              </a:spcAft>
            </a:pPr>
            <a:r>
              <a:rPr lang="en-US" sz="2200" dirty="0">
                <a:latin typeface="Amaranth" panose="02000503050000020004" pitchFamily="2" charset="0"/>
              </a:rPr>
              <a:t>Operating expenses in 2022: $100,000</a:t>
            </a:r>
          </a:p>
          <a:p>
            <a:pPr>
              <a:spcAft>
                <a:spcPts val="1800"/>
              </a:spcAft>
            </a:pPr>
            <a:r>
              <a:rPr lang="en-US" sz="2200" dirty="0">
                <a:latin typeface="Amaranth" panose="02000503050000020004" pitchFamily="2" charset="0"/>
              </a:rPr>
              <a:t>Operating expenses in 2023: $110,000</a:t>
            </a:r>
          </a:p>
          <a:p>
            <a:pPr>
              <a:spcAft>
                <a:spcPts val="1800"/>
              </a:spcAft>
            </a:pPr>
            <a:r>
              <a:rPr lang="en-US" sz="2200" dirty="0">
                <a:latin typeface="Amaranth" panose="02000503050000020004" pitchFamily="2" charset="0"/>
              </a:rPr>
              <a:t>Tenant's proportionate share of increased expenses: $10,000 (=$110,000 - $100,000)</a:t>
            </a:r>
          </a:p>
          <a:p>
            <a:pPr>
              <a:spcAft>
                <a:spcPts val="1800"/>
              </a:spcAft>
            </a:pPr>
            <a:r>
              <a:rPr lang="en-US" sz="2200" dirty="0">
                <a:latin typeface="Amaranth" panose="02000503050000020004" pitchFamily="2" charset="0"/>
              </a:rPr>
              <a:t>In this example, the tenant would need to reimburse the landlord for the increased operating expenses of $10,000, which is the difference between the current year's expenses and the Base Year's expenses.</a:t>
            </a:r>
          </a:p>
        </p:txBody>
      </p:sp>
    </p:spTree>
    <p:extLst>
      <p:ext uri="{BB962C8B-B14F-4D97-AF65-F5344CB8AC3E}">
        <p14:creationId xmlns:p14="http://schemas.microsoft.com/office/powerpoint/2010/main" val="155449242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831818"/>
          </a:xfrm>
          <a:prstGeom prst="rect">
            <a:avLst/>
          </a:prstGeom>
          <a:noFill/>
        </p:spPr>
        <p:txBody>
          <a:bodyPr wrap="square">
            <a:spAutoFit/>
          </a:bodyPr>
          <a:lstStyle/>
          <a:p>
            <a:pPr>
              <a:spcAft>
                <a:spcPts val="1800"/>
              </a:spcAft>
            </a:pPr>
            <a:r>
              <a:rPr lang="en-US" sz="2400" b="1" u="sng" dirty="0">
                <a:latin typeface="Amaranth" panose="02000503050000020004" pitchFamily="2" charset="0"/>
              </a:rPr>
              <a:t>Expense Stop</a:t>
            </a:r>
            <a:r>
              <a:rPr lang="en-US" sz="2200" b="1"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An Expense Stop is a provision in a commercial lease that establishes a cap or limit on the amount of operating expenses a landlord will cover. Once this limit, or "stop," is reached, any additional expenses beyond this amount are passed on to the tenant, who is responsible for paying their proportionate share of the excess.</a:t>
            </a:r>
          </a:p>
          <a:p>
            <a:pPr>
              <a:spcAft>
                <a:spcPts val="1800"/>
              </a:spcAft>
            </a:pPr>
            <a:r>
              <a:rPr lang="en-US" sz="2200" b="1" dirty="0">
                <a:latin typeface="Amaranth" panose="02000503050000020004" pitchFamily="2" charset="0"/>
              </a:rPr>
              <a:t>Purpose</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The Expense Stop protects tenants from paying for excessive operating expenses or taxes, while also ensuring that landlords can recover increasing costs. It provides a predictable and transparent way to manage expense reimbursements.</a:t>
            </a:r>
          </a:p>
        </p:txBody>
      </p:sp>
    </p:spTree>
    <p:extLst>
      <p:ext uri="{BB962C8B-B14F-4D97-AF65-F5344CB8AC3E}">
        <p14:creationId xmlns:p14="http://schemas.microsoft.com/office/powerpoint/2010/main" val="27754485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247043"/>
          </a:xfrm>
          <a:prstGeom prst="rect">
            <a:avLst/>
          </a:prstGeom>
          <a:noFill/>
        </p:spPr>
        <p:txBody>
          <a:bodyPr wrap="square">
            <a:spAutoFit/>
          </a:bodyPr>
          <a:lstStyle/>
          <a:p>
            <a:pPr>
              <a:spcAft>
                <a:spcPts val="1800"/>
              </a:spcAft>
            </a:pPr>
            <a:r>
              <a:rPr lang="en-US" sz="2200" b="1" dirty="0">
                <a:latin typeface="Amaranth" panose="02000503050000020004" pitchFamily="2" charset="0"/>
              </a:rPr>
              <a:t>How it works</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b="1" dirty="0">
                <a:latin typeface="Amaranth" panose="02000503050000020004" pitchFamily="2" charset="0"/>
              </a:rPr>
              <a:t>Base Year expenses</a:t>
            </a:r>
            <a:r>
              <a:rPr lang="en-US" sz="2200" dirty="0">
                <a:latin typeface="Amaranth" panose="02000503050000020004" pitchFamily="2" charset="0"/>
              </a:rPr>
              <a:t>: The landlord's operating expenses or taxes for the Base Year are calculated.</a:t>
            </a:r>
          </a:p>
          <a:p>
            <a:pPr marL="342900" indent="-342900">
              <a:spcAft>
                <a:spcPts val="1800"/>
              </a:spcAft>
              <a:buFont typeface="Arial" panose="020B0604020202020204" pitchFamily="34" charset="0"/>
              <a:buChar char="•"/>
            </a:pPr>
            <a:r>
              <a:rPr lang="en-US" sz="2200" b="1" dirty="0">
                <a:latin typeface="Amaranth" panose="02000503050000020004" pitchFamily="2" charset="0"/>
              </a:rPr>
              <a:t>Expense Stop amount</a:t>
            </a:r>
            <a:r>
              <a:rPr lang="en-US" sz="2200" dirty="0">
                <a:latin typeface="Amaranth" panose="02000503050000020004" pitchFamily="2" charset="0"/>
              </a:rPr>
              <a:t>: A specific amount, usually the Base Year expenses, is designated as the Expense Stop.</a:t>
            </a:r>
          </a:p>
          <a:p>
            <a:pPr marL="342900" indent="-342900">
              <a:spcAft>
                <a:spcPts val="1800"/>
              </a:spcAft>
              <a:buFont typeface="Arial" panose="020B0604020202020204" pitchFamily="34" charset="0"/>
              <a:buChar char="•"/>
            </a:pPr>
            <a:r>
              <a:rPr lang="en-US" sz="2200" b="1" dirty="0">
                <a:latin typeface="Amaranth" panose="02000503050000020004" pitchFamily="2" charset="0"/>
              </a:rPr>
              <a:t>Tenant's responsibility</a:t>
            </a:r>
            <a:r>
              <a:rPr lang="en-US" sz="2200" dirty="0">
                <a:latin typeface="Amaranth" panose="02000503050000020004" pitchFamily="2" charset="0"/>
              </a:rPr>
              <a:t>: The tenant is only responsible for paying operating expenses or taxes that exceed the Expense Stop amount.</a:t>
            </a:r>
          </a:p>
        </p:txBody>
      </p:sp>
    </p:spTree>
    <p:extLst>
      <p:ext uri="{BB962C8B-B14F-4D97-AF65-F5344CB8AC3E}">
        <p14:creationId xmlns:p14="http://schemas.microsoft.com/office/powerpoint/2010/main" val="225010847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046988"/>
          </a:xfrm>
          <a:prstGeom prst="rect">
            <a:avLst/>
          </a:prstGeom>
          <a:noFill/>
        </p:spPr>
        <p:txBody>
          <a:bodyPr wrap="square">
            <a:spAutoFit/>
          </a:bodyPr>
          <a:lstStyle/>
          <a:p>
            <a:pPr>
              <a:spcAft>
                <a:spcPts val="1800"/>
              </a:spcAft>
            </a:pPr>
            <a:r>
              <a:rPr lang="en-US" sz="2200" b="1" dirty="0">
                <a:latin typeface="Amaranth" panose="02000503050000020004" pitchFamily="2" charset="0"/>
              </a:rPr>
              <a:t>Example:</a:t>
            </a:r>
          </a:p>
          <a:p>
            <a:pPr>
              <a:spcAft>
                <a:spcPts val="1800"/>
              </a:spcAft>
            </a:pPr>
            <a:r>
              <a:rPr lang="en-US" sz="2200" dirty="0">
                <a:latin typeface="Amaranth" panose="02000503050000020004" pitchFamily="2" charset="0"/>
              </a:rPr>
              <a:t>Base Year expenses: $100,000</a:t>
            </a:r>
          </a:p>
          <a:p>
            <a:pPr>
              <a:spcAft>
                <a:spcPts val="1800"/>
              </a:spcAft>
            </a:pPr>
            <a:r>
              <a:rPr lang="en-US" sz="2200" dirty="0">
                <a:latin typeface="Amaranth" panose="02000503050000020004" pitchFamily="2" charset="0"/>
              </a:rPr>
              <a:t>Expense Stop: $100,000</a:t>
            </a:r>
          </a:p>
          <a:p>
            <a:pPr>
              <a:spcAft>
                <a:spcPts val="1800"/>
              </a:spcAft>
            </a:pPr>
            <a:r>
              <a:rPr lang="en-US" sz="2200" dirty="0">
                <a:latin typeface="Amaranth" panose="02000503050000020004" pitchFamily="2" charset="0"/>
              </a:rPr>
              <a:t>Current year expenses: $120,000</a:t>
            </a:r>
          </a:p>
          <a:p>
            <a:pPr>
              <a:spcAft>
                <a:spcPts val="1800"/>
              </a:spcAft>
            </a:pPr>
            <a:r>
              <a:rPr lang="en-US" sz="2200" dirty="0">
                <a:latin typeface="Amaranth" panose="02000503050000020004" pitchFamily="2" charset="0"/>
              </a:rPr>
              <a:t>In this scenario, the tenant would only pay $20,000 ($120,000 - $100,000), as the first $100,000 is covered by the Expense Stop.</a:t>
            </a:r>
          </a:p>
        </p:txBody>
      </p:sp>
    </p:spTree>
    <p:extLst>
      <p:ext uri="{BB962C8B-B14F-4D97-AF65-F5344CB8AC3E}">
        <p14:creationId xmlns:p14="http://schemas.microsoft.com/office/powerpoint/2010/main" val="18997812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4"/>
            <a:ext cx="10378985" cy="3524042"/>
          </a:xfrm>
          <a:prstGeom prst="rect">
            <a:avLst/>
          </a:prstGeom>
          <a:noFill/>
        </p:spPr>
        <p:txBody>
          <a:bodyPr wrap="square">
            <a:spAutoFit/>
          </a:bodyPr>
          <a:lstStyle/>
          <a:p>
            <a:pPr>
              <a:spcAft>
                <a:spcPts val="1800"/>
              </a:spcAft>
            </a:pPr>
            <a:r>
              <a:rPr lang="en-US" sz="2400" b="1" u="sng" dirty="0">
                <a:latin typeface="Amaranth" panose="02000503050000020004" pitchFamily="2" charset="0"/>
              </a:rPr>
              <a:t>Reconciliation</a:t>
            </a:r>
            <a:r>
              <a:rPr lang="en-US" sz="2400" b="1"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Reconciliation refers to the process of comparing and adjusting the estimated operating expenses or taxes paid by the tenant during the lease year with the actual expenses incurred by the landlord.</a:t>
            </a:r>
          </a:p>
          <a:p>
            <a:pPr>
              <a:spcAft>
                <a:spcPts val="1800"/>
              </a:spcAft>
            </a:pPr>
            <a:r>
              <a:rPr lang="en-US" sz="2200" b="1" dirty="0">
                <a:latin typeface="Amaranth" panose="02000503050000020004" pitchFamily="2" charset="0"/>
              </a:rPr>
              <a:t>Purpose</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Reconciliation ensures that the tenant pays their fair share of operating expenses or taxes, based on the actual costs incurred, rather than just the estimated amounts.</a:t>
            </a:r>
          </a:p>
        </p:txBody>
      </p:sp>
    </p:spTree>
    <p:extLst>
      <p:ext uri="{BB962C8B-B14F-4D97-AF65-F5344CB8AC3E}">
        <p14:creationId xmlns:p14="http://schemas.microsoft.com/office/powerpoint/2010/main" val="6191667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47310"/>
            <a:ext cx="10378985" cy="5309146"/>
          </a:xfrm>
          <a:prstGeom prst="rect">
            <a:avLst/>
          </a:prstGeom>
          <a:noFill/>
        </p:spPr>
        <p:txBody>
          <a:bodyPr wrap="square">
            <a:spAutoFit/>
          </a:bodyPr>
          <a:lstStyle/>
          <a:p>
            <a:pPr>
              <a:spcAft>
                <a:spcPts val="1800"/>
              </a:spcAft>
            </a:pPr>
            <a:r>
              <a:rPr lang="en-US" sz="2200" b="1" dirty="0">
                <a:latin typeface="Amaranth" panose="02000503050000020004" pitchFamily="2" charset="0"/>
              </a:rPr>
              <a:t>Steps involved</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b="1" dirty="0">
                <a:latin typeface="Amaranth" panose="02000503050000020004" pitchFamily="2" charset="0"/>
              </a:rPr>
              <a:t>Estimate expenses</a:t>
            </a:r>
            <a:r>
              <a:rPr lang="en-US" sz="2200" dirty="0">
                <a:latin typeface="Amaranth" panose="02000503050000020004" pitchFamily="2" charset="0"/>
              </a:rPr>
              <a:t>: Landlord estimates operating expenses or taxes for the lease year.</a:t>
            </a:r>
          </a:p>
          <a:p>
            <a:pPr marL="342900" indent="-342900">
              <a:spcAft>
                <a:spcPts val="1800"/>
              </a:spcAft>
              <a:buFont typeface="Arial" panose="020B0604020202020204" pitchFamily="34" charset="0"/>
              <a:buChar char="•"/>
            </a:pPr>
            <a:r>
              <a:rPr lang="en-US" sz="2200" b="1" dirty="0">
                <a:latin typeface="Amaranth" panose="02000503050000020004" pitchFamily="2" charset="0"/>
              </a:rPr>
              <a:t>Tenant pays estimated expenses</a:t>
            </a:r>
            <a:r>
              <a:rPr lang="en-US" sz="2200" dirty="0">
                <a:latin typeface="Amaranth" panose="02000503050000020004" pitchFamily="2" charset="0"/>
              </a:rPr>
              <a:t>: Tenant pays estimated expenses throughout the lease year.</a:t>
            </a:r>
          </a:p>
          <a:p>
            <a:pPr marL="342900" indent="-342900">
              <a:spcAft>
                <a:spcPts val="1800"/>
              </a:spcAft>
              <a:buFont typeface="Arial" panose="020B0604020202020204" pitchFamily="34" charset="0"/>
              <a:buChar char="•"/>
            </a:pPr>
            <a:r>
              <a:rPr lang="en-US" sz="2200" b="1" dirty="0">
                <a:latin typeface="Amaranth" panose="02000503050000020004" pitchFamily="2" charset="0"/>
              </a:rPr>
              <a:t>Actual expenses determined</a:t>
            </a:r>
            <a:r>
              <a:rPr lang="en-US" sz="2200" dirty="0">
                <a:latin typeface="Amaranth" panose="02000503050000020004" pitchFamily="2" charset="0"/>
              </a:rPr>
              <a:t>: Landlord calculates actual operating expenses or taxes incurred during the lease year.</a:t>
            </a:r>
          </a:p>
          <a:p>
            <a:pPr marL="342900" indent="-342900">
              <a:spcAft>
                <a:spcPts val="1800"/>
              </a:spcAft>
              <a:buFont typeface="Arial" panose="020B0604020202020204" pitchFamily="34" charset="0"/>
              <a:buChar char="•"/>
            </a:pPr>
            <a:r>
              <a:rPr lang="en-US" sz="2200" b="1" dirty="0">
                <a:latin typeface="Amaranth" panose="02000503050000020004" pitchFamily="2" charset="0"/>
              </a:rPr>
              <a:t>Reconciliation statement</a:t>
            </a:r>
            <a:r>
              <a:rPr lang="en-US" sz="2200" dirty="0">
                <a:latin typeface="Amaranth" panose="02000503050000020004" pitchFamily="2" charset="0"/>
              </a:rPr>
              <a:t>: Landlord provides a reconciliation statement to the tenant, showing actual expenses versus estimated expenses.</a:t>
            </a:r>
          </a:p>
          <a:p>
            <a:pPr marL="342900" indent="-342900">
              <a:spcAft>
                <a:spcPts val="1800"/>
              </a:spcAft>
              <a:buFont typeface="Arial" panose="020B0604020202020204" pitchFamily="34" charset="0"/>
              <a:buChar char="•"/>
            </a:pPr>
            <a:r>
              <a:rPr lang="en-US" sz="2200" b="1" dirty="0">
                <a:latin typeface="Amaranth" panose="02000503050000020004" pitchFamily="2" charset="0"/>
              </a:rPr>
              <a:t>Adjustment</a:t>
            </a:r>
            <a:r>
              <a:rPr lang="en-US" sz="2200" dirty="0">
                <a:latin typeface="Amaranth" panose="02000503050000020004" pitchFamily="2" charset="0"/>
              </a:rPr>
              <a:t>: Tenant pays any additional amount due (if actual expenses exceed estimated expenses) or receives a credit (if actual expenses are less than estimated expenses).</a:t>
            </a:r>
          </a:p>
        </p:txBody>
      </p:sp>
    </p:spTree>
    <p:extLst>
      <p:ext uri="{BB962C8B-B14F-4D97-AF65-F5344CB8AC3E}">
        <p14:creationId xmlns:p14="http://schemas.microsoft.com/office/powerpoint/2010/main" val="3295400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511207"/>
            <a:ext cx="10378985" cy="3616375"/>
          </a:xfrm>
          <a:prstGeom prst="rect">
            <a:avLst/>
          </a:prstGeom>
          <a:noFill/>
        </p:spPr>
        <p:txBody>
          <a:bodyPr wrap="square">
            <a:spAutoFit/>
          </a:bodyPr>
          <a:lstStyle/>
          <a:p>
            <a:pPr>
              <a:spcAft>
                <a:spcPts val="1800"/>
              </a:spcAft>
            </a:pPr>
            <a:r>
              <a:rPr lang="en-US" sz="2200" b="1" dirty="0">
                <a:latin typeface="Amaranth" panose="02000503050000020004" pitchFamily="2" charset="0"/>
              </a:rPr>
              <a:t>Example:</a:t>
            </a:r>
            <a:endParaRPr lang="en-US" sz="2200" dirty="0">
              <a:latin typeface="Amaranth" panose="02000503050000020004" pitchFamily="2" charset="0"/>
            </a:endParaRPr>
          </a:p>
          <a:p>
            <a:pPr>
              <a:spcAft>
                <a:spcPts val="1800"/>
              </a:spcAft>
            </a:pPr>
            <a:r>
              <a:rPr lang="en-US" sz="2200" dirty="0">
                <a:latin typeface="Amaranth" panose="02000503050000020004" pitchFamily="2" charset="0"/>
              </a:rPr>
              <a:t>Estimated expenses: $100,000</a:t>
            </a:r>
          </a:p>
          <a:p>
            <a:pPr>
              <a:spcAft>
                <a:spcPts val="1800"/>
              </a:spcAft>
            </a:pPr>
            <a:r>
              <a:rPr lang="en-US" sz="2200" dirty="0">
                <a:latin typeface="Amaranth" panose="02000503050000020004" pitchFamily="2" charset="0"/>
              </a:rPr>
              <a:t>Tenant pays estimated expenses: $100,000</a:t>
            </a:r>
          </a:p>
          <a:p>
            <a:pPr>
              <a:spcAft>
                <a:spcPts val="1800"/>
              </a:spcAft>
            </a:pPr>
            <a:r>
              <a:rPr lang="en-US" sz="2200" dirty="0">
                <a:latin typeface="Amaranth" panose="02000503050000020004" pitchFamily="2" charset="0"/>
              </a:rPr>
              <a:t>Actual expenses: $105,000</a:t>
            </a:r>
          </a:p>
          <a:p>
            <a:pPr>
              <a:spcAft>
                <a:spcPts val="1800"/>
              </a:spcAft>
            </a:pPr>
            <a:r>
              <a:rPr lang="en-US" sz="2200" dirty="0">
                <a:latin typeface="Amaranth" panose="02000503050000020004" pitchFamily="2" charset="0"/>
              </a:rPr>
              <a:t>Reconciliation statement shows: $5,000 additional amount due from tenant</a:t>
            </a:r>
          </a:p>
          <a:p>
            <a:pPr>
              <a:spcAft>
                <a:spcPts val="1800"/>
              </a:spcAft>
            </a:pPr>
            <a:r>
              <a:rPr lang="en-US" sz="2200" dirty="0">
                <a:latin typeface="Amaranth" panose="02000503050000020004" pitchFamily="2" charset="0"/>
              </a:rPr>
              <a:t>Reconciliation ensures transparency and accuracy in expense allocation, protecting both landlords and tenants from unfair expense burdens.</a:t>
            </a:r>
          </a:p>
        </p:txBody>
      </p:sp>
    </p:spTree>
    <p:extLst>
      <p:ext uri="{BB962C8B-B14F-4D97-AF65-F5344CB8AC3E}">
        <p14:creationId xmlns:p14="http://schemas.microsoft.com/office/powerpoint/2010/main" val="18487714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511207"/>
            <a:ext cx="10378985" cy="2846933"/>
          </a:xfrm>
          <a:prstGeom prst="rect">
            <a:avLst/>
          </a:prstGeom>
          <a:noFill/>
        </p:spPr>
        <p:txBody>
          <a:bodyPr wrap="square">
            <a:spAutoFit/>
          </a:bodyPr>
          <a:lstStyle/>
          <a:p>
            <a:pPr>
              <a:spcAft>
                <a:spcPts val="1800"/>
              </a:spcAft>
            </a:pPr>
            <a:r>
              <a:rPr lang="en-US" sz="2400" b="1" u="sng" dirty="0">
                <a:latin typeface="Amaranth" panose="02000503050000020004" pitchFamily="2" charset="0"/>
              </a:rPr>
              <a:t>Expense Cap</a:t>
            </a:r>
            <a:r>
              <a:rPr lang="en-US" sz="2200" b="1"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Cap refers to a limit or maximum amount that can be charged to the tenant for specific expenses, such as operating expenses, taxes.</a:t>
            </a:r>
          </a:p>
          <a:p>
            <a:pPr>
              <a:spcAft>
                <a:spcPts val="1800"/>
              </a:spcAft>
            </a:pPr>
            <a:r>
              <a:rPr lang="en-US" sz="2200" b="1" dirty="0">
                <a:latin typeface="Amaranth" panose="02000503050000020004" pitchFamily="2" charset="0"/>
              </a:rPr>
              <a:t>Purpose</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Caps protect tenants from unexpected or excessive expense increases, providing predictability and budgeting stability.</a:t>
            </a:r>
          </a:p>
        </p:txBody>
      </p:sp>
    </p:spTree>
    <p:extLst>
      <p:ext uri="{BB962C8B-B14F-4D97-AF65-F5344CB8AC3E}">
        <p14:creationId xmlns:p14="http://schemas.microsoft.com/office/powerpoint/2010/main" val="266064963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511207"/>
            <a:ext cx="10378985" cy="4062651"/>
          </a:xfrm>
          <a:prstGeom prst="rect">
            <a:avLst/>
          </a:prstGeom>
          <a:noFill/>
        </p:spPr>
        <p:txBody>
          <a:bodyPr wrap="square">
            <a:spAutoFit/>
          </a:bodyPr>
          <a:lstStyle/>
          <a:p>
            <a:pPr>
              <a:spcAft>
                <a:spcPts val="1800"/>
              </a:spcAft>
            </a:pPr>
            <a:r>
              <a:rPr lang="en-US" sz="2200" b="1" dirty="0">
                <a:latin typeface="Amaranth" panose="02000503050000020004" pitchFamily="2" charset="0"/>
              </a:rPr>
              <a:t>How it works</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b="1" dirty="0">
                <a:latin typeface="Amaranth" panose="02000503050000020004" pitchFamily="2" charset="0"/>
              </a:rPr>
              <a:t>Base Year expenses</a:t>
            </a:r>
            <a:r>
              <a:rPr lang="en-US" sz="2200" dirty="0">
                <a:latin typeface="Amaranth" panose="02000503050000020004" pitchFamily="2" charset="0"/>
              </a:rPr>
              <a:t>: Established as the reference point for future expense comparisons.</a:t>
            </a:r>
          </a:p>
          <a:p>
            <a:pPr marL="342900" indent="-342900">
              <a:spcAft>
                <a:spcPts val="1800"/>
              </a:spcAft>
              <a:buFont typeface="Arial" panose="020B0604020202020204" pitchFamily="34" charset="0"/>
              <a:buChar char="•"/>
            </a:pPr>
            <a:r>
              <a:rPr lang="en-US" sz="2200" b="1" dirty="0">
                <a:latin typeface="Amaranth" panose="02000503050000020004" pitchFamily="2" charset="0"/>
              </a:rPr>
              <a:t>Cap percentage</a:t>
            </a:r>
            <a:r>
              <a:rPr lang="en-US" sz="2200" dirty="0">
                <a:latin typeface="Amaranth" panose="02000503050000020004" pitchFamily="2" charset="0"/>
              </a:rPr>
              <a:t>: A percentage increase (e.g., 5%) is set, limiting the amount of expenses that can be passed on to the tenant.</a:t>
            </a:r>
          </a:p>
          <a:p>
            <a:pPr marL="342900" indent="-342900">
              <a:spcAft>
                <a:spcPts val="1800"/>
              </a:spcAft>
              <a:buFont typeface="Arial" panose="020B0604020202020204" pitchFamily="34" charset="0"/>
              <a:buChar char="•"/>
            </a:pPr>
            <a:r>
              <a:rPr lang="en-US" sz="2200" b="1" dirty="0">
                <a:latin typeface="Amaranth" panose="02000503050000020004" pitchFamily="2" charset="0"/>
              </a:rPr>
              <a:t>Expense calculation</a:t>
            </a:r>
            <a:r>
              <a:rPr lang="en-US" sz="2200" dirty="0">
                <a:latin typeface="Amaranth" panose="02000503050000020004" pitchFamily="2" charset="0"/>
              </a:rPr>
              <a:t>: Actual expenses are calculated, and the increase is compared to the Base Year expenses.</a:t>
            </a:r>
          </a:p>
          <a:p>
            <a:pPr marL="342900" indent="-342900">
              <a:spcAft>
                <a:spcPts val="1800"/>
              </a:spcAft>
              <a:buFont typeface="Arial" panose="020B0604020202020204" pitchFamily="34" charset="0"/>
              <a:buChar char="•"/>
            </a:pPr>
            <a:r>
              <a:rPr lang="en-US" sz="2200" b="1" dirty="0">
                <a:latin typeface="Amaranth" panose="02000503050000020004" pitchFamily="2" charset="0"/>
              </a:rPr>
              <a:t>Cap application</a:t>
            </a:r>
            <a:r>
              <a:rPr lang="en-US" sz="2200" dirty="0">
                <a:latin typeface="Amaranth" panose="02000503050000020004" pitchFamily="2" charset="0"/>
              </a:rPr>
              <a:t>: If the expense increase exceeds the Cap percentage, the tenant only pays the capped amount.</a:t>
            </a:r>
          </a:p>
        </p:txBody>
      </p:sp>
    </p:spTree>
    <p:extLst>
      <p:ext uri="{BB962C8B-B14F-4D97-AF65-F5344CB8AC3E}">
        <p14:creationId xmlns:p14="http://schemas.microsoft.com/office/powerpoint/2010/main" val="199772290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37981"/>
            <a:ext cx="10378985" cy="5216813"/>
          </a:xfrm>
          <a:prstGeom prst="rect">
            <a:avLst/>
          </a:prstGeom>
          <a:noFill/>
        </p:spPr>
        <p:txBody>
          <a:bodyPr wrap="square">
            <a:spAutoFit/>
          </a:bodyPr>
          <a:lstStyle/>
          <a:p>
            <a:pPr>
              <a:spcAft>
                <a:spcPts val="1800"/>
              </a:spcAft>
            </a:pPr>
            <a:r>
              <a:rPr lang="en-US" sz="2400" b="1" u="sng" dirty="0">
                <a:latin typeface="Amaranth" panose="02000503050000020004" pitchFamily="2" charset="0"/>
              </a:rPr>
              <a:t>Gross Up</a:t>
            </a:r>
            <a:r>
              <a:rPr lang="en-US" sz="2200" b="1"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Gross Up is a concept in commercial leases used to adjust the calculation of operating expenses in multi-tenant buildings, especially when the building is not fully occupied. The purpose of grossing up is to fairly allocate operating expenses among tenants, ensuring that each tenant pays their proportional share as if the building were fully occupied.</a:t>
            </a:r>
          </a:p>
          <a:p>
            <a:pPr>
              <a:spcAft>
                <a:spcPts val="1800"/>
              </a:spcAft>
            </a:pPr>
            <a:r>
              <a:rPr lang="en-US" sz="2200" b="1" dirty="0">
                <a:latin typeface="Amaranth" panose="02000503050000020004" pitchFamily="2" charset="0"/>
              </a:rPr>
              <a:t>Purpose</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The Gross Up clause is used to account for the fact that certain operating expenses (like utilities, janitorial services, or maintenance) vary with occupancy levels. When a building isn't fully occupied, these variable expenses might be lower than they would be if the building were fully occupied. Grossing up allows landlords to estimate what these expenses would be at full occupancy and then allocate them to tenants accordingly.</a:t>
            </a:r>
          </a:p>
        </p:txBody>
      </p:sp>
    </p:spTree>
    <p:extLst>
      <p:ext uri="{BB962C8B-B14F-4D97-AF65-F5344CB8AC3E}">
        <p14:creationId xmlns:p14="http://schemas.microsoft.com/office/powerpoint/2010/main" val="37645264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6097554" cy="584775"/>
          </a:xfrm>
          <a:prstGeom prst="rect">
            <a:avLst/>
          </a:prstGeom>
          <a:noFill/>
        </p:spPr>
        <p:txBody>
          <a:bodyPr wrap="square">
            <a:spAutoFit/>
          </a:bodyPr>
          <a:lstStyle/>
          <a:p>
            <a:r>
              <a:rPr lang="en-IN" sz="3200" b="1">
                <a:latin typeface="Amaranth" panose="02000503050000020004" pitchFamily="2" charset="0"/>
              </a:rPr>
              <a:t>Introduction</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27248"/>
            <a:ext cx="10378985" cy="3046988"/>
          </a:xfrm>
          <a:prstGeom prst="rect">
            <a:avLst/>
          </a:prstGeom>
          <a:noFill/>
        </p:spPr>
        <p:txBody>
          <a:bodyPr wrap="square">
            <a:spAutoFit/>
          </a:bodyPr>
          <a:lstStyle/>
          <a:p>
            <a:pPr algn="just"/>
            <a:r>
              <a:rPr lang="en-US" sz="2400" b="1" dirty="0">
                <a:latin typeface="Amaranth" panose="02000503050000020004" pitchFamily="2" charset="0"/>
              </a:rPr>
              <a:t>What is Lease clauses abstraction?</a:t>
            </a:r>
          </a:p>
          <a:p>
            <a:pPr algn="just"/>
            <a:endParaRPr lang="en-US" sz="2400" dirty="0">
              <a:latin typeface="Amaranth" panose="02000503050000020004" pitchFamily="2" charset="0"/>
            </a:endParaRPr>
          </a:p>
          <a:p>
            <a:pPr marL="342900" indent="-342900" algn="just">
              <a:buFont typeface="Arial" panose="020B0604020202020204" pitchFamily="34" charset="0"/>
              <a:buChar char="•"/>
            </a:pPr>
            <a:r>
              <a:rPr lang="en-US" sz="2400" dirty="0">
                <a:latin typeface="Amaranth" panose="02000503050000020004" pitchFamily="2" charset="0"/>
              </a:rPr>
              <a:t>Lease clauses abstraction refers to the process of systematically extracting and summarizing key information from the various clauses within a lease agreement. The goal is to create a concise and accessible summary of the lease's terms and conditions, making it easier to review, manage, and reference important details without having to read through the entire document.</a:t>
            </a:r>
          </a:p>
        </p:txBody>
      </p:sp>
    </p:spTree>
    <p:extLst>
      <p:ext uri="{BB962C8B-B14F-4D97-AF65-F5344CB8AC3E}">
        <p14:creationId xmlns:p14="http://schemas.microsoft.com/office/powerpoint/2010/main" val="16990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51"/>
            <a:ext cx="10378985" cy="2693045"/>
          </a:xfrm>
          <a:prstGeom prst="rect">
            <a:avLst/>
          </a:prstGeom>
          <a:noFill/>
        </p:spPr>
        <p:txBody>
          <a:bodyPr wrap="square">
            <a:spAutoFit/>
          </a:bodyPr>
          <a:lstStyle/>
          <a:p>
            <a:pPr>
              <a:spcAft>
                <a:spcPts val="1800"/>
              </a:spcAft>
            </a:pPr>
            <a:r>
              <a:rPr lang="en-US" sz="2200" b="1" dirty="0">
                <a:latin typeface="Amaranth" panose="02000503050000020004" pitchFamily="2" charset="0"/>
              </a:rPr>
              <a:t>How It Works:</a:t>
            </a:r>
          </a:p>
          <a:p>
            <a:pPr marL="342900" indent="-342900">
              <a:spcAft>
                <a:spcPts val="1800"/>
              </a:spcAft>
              <a:buFont typeface="Arial" panose="020B0604020202020204" pitchFamily="34" charset="0"/>
              <a:buChar char="•"/>
            </a:pPr>
            <a:r>
              <a:rPr lang="en-US" sz="2200" dirty="0">
                <a:latin typeface="Amaranth" panose="02000503050000020004" pitchFamily="2" charset="0"/>
              </a:rPr>
              <a:t>If a building is only 70% occupied and the operating expenses for janitorial services are $100,000, these costs might be lower than if the building were fully occupied. With a 100% Gross Up, the landlord would calculate what the janitorial costs would be if the building were fully occupied (say $142,857 based on 70% actual usage), and then charge tenants their proportionate share of this grossed-up amount.</a:t>
            </a:r>
          </a:p>
        </p:txBody>
      </p:sp>
    </p:spTree>
    <p:extLst>
      <p:ext uri="{BB962C8B-B14F-4D97-AF65-F5344CB8AC3E}">
        <p14:creationId xmlns:p14="http://schemas.microsoft.com/office/powerpoint/2010/main" val="17348282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4"/>
            <a:ext cx="10378985" cy="4878259"/>
          </a:xfrm>
          <a:prstGeom prst="rect">
            <a:avLst/>
          </a:prstGeom>
          <a:noFill/>
        </p:spPr>
        <p:txBody>
          <a:bodyPr wrap="square">
            <a:spAutoFit/>
          </a:bodyPr>
          <a:lstStyle/>
          <a:p>
            <a:pPr>
              <a:spcAft>
                <a:spcPts val="1800"/>
              </a:spcAft>
            </a:pPr>
            <a:r>
              <a:rPr lang="en-US" sz="2400" b="1" u="sng" dirty="0">
                <a:latin typeface="Amaranth" panose="02000503050000020004" pitchFamily="2" charset="0"/>
              </a:rPr>
              <a:t>Audit Rights</a:t>
            </a:r>
            <a:r>
              <a:rPr lang="en-US" sz="2200" b="1"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Audit rights refer to the tenant's right to review and audit the landlord's calculation of operating expenses, additional rent, and other charges that the tenant is required to pay under the lease. This right ensures transparency and accuracy in the financial aspects of the lease and allows the tenant to confirm that they are being charged correctly.</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Audit rights give tenants the ability to ensure that the expenses and charges passed on by the landlord are authentic, accurate, and in accordance with the terms of the lease. This is particularly important for tenants who are responsible for a portion of the building's operating expenses, as errors or miscalculations can result in overcharges.</a:t>
            </a:r>
          </a:p>
        </p:txBody>
      </p:sp>
    </p:spTree>
    <p:extLst>
      <p:ext uri="{BB962C8B-B14F-4D97-AF65-F5344CB8AC3E}">
        <p14:creationId xmlns:p14="http://schemas.microsoft.com/office/powerpoint/2010/main" val="3406053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4"/>
            <a:ext cx="10378985" cy="4739759"/>
          </a:xfrm>
          <a:prstGeom prst="rect">
            <a:avLst/>
          </a:prstGeom>
          <a:noFill/>
        </p:spPr>
        <p:txBody>
          <a:bodyPr wrap="square">
            <a:spAutoFit/>
          </a:bodyPr>
          <a:lstStyle/>
          <a:p>
            <a:pPr>
              <a:spcAft>
                <a:spcPts val="1800"/>
              </a:spcAft>
            </a:pPr>
            <a:r>
              <a:rPr lang="en-US" sz="2200" b="1" dirty="0">
                <a:latin typeface="Amaranth" panose="02000503050000020004" pitchFamily="2" charset="0"/>
              </a:rPr>
              <a:t>How it works:</a:t>
            </a:r>
          </a:p>
          <a:p>
            <a:pPr marL="342900" indent="-342900">
              <a:spcAft>
                <a:spcPts val="1800"/>
              </a:spcAft>
              <a:buFont typeface="Arial" panose="020B0604020202020204" pitchFamily="34" charset="0"/>
              <a:buChar char="•"/>
            </a:pPr>
            <a:r>
              <a:rPr lang="en-US" sz="2200" b="1" dirty="0">
                <a:latin typeface="Amaranth" panose="02000503050000020004" pitchFamily="2" charset="0"/>
              </a:rPr>
              <a:t>Notification</a:t>
            </a:r>
            <a:r>
              <a:rPr lang="en-US" sz="2200" dirty="0">
                <a:latin typeface="Amaranth" panose="02000503050000020004" pitchFamily="2" charset="0"/>
              </a:rPr>
              <a:t>: The tenant must notify the landlord in writing of their intention to audit the expenses.</a:t>
            </a:r>
          </a:p>
          <a:p>
            <a:pPr marL="342900" indent="-342900">
              <a:spcAft>
                <a:spcPts val="1800"/>
              </a:spcAft>
              <a:buFont typeface="Arial" panose="020B0604020202020204" pitchFamily="34" charset="0"/>
              <a:buChar char="•"/>
            </a:pPr>
            <a:r>
              <a:rPr lang="en-US" sz="2200" b="1" dirty="0">
                <a:latin typeface="Amaranth" panose="02000503050000020004" pitchFamily="2" charset="0"/>
              </a:rPr>
              <a:t>Timing</a:t>
            </a:r>
            <a:r>
              <a:rPr lang="en-US" sz="2200" dirty="0">
                <a:latin typeface="Amaranth" panose="02000503050000020004" pitchFamily="2" charset="0"/>
              </a:rPr>
              <a:t>: The audit must typically be conducted within a certain period after receiving the landlord's annual reconciliation statement (often within 60 to 90 days).</a:t>
            </a:r>
          </a:p>
          <a:p>
            <a:pPr marL="342900" indent="-342900">
              <a:spcAft>
                <a:spcPts val="1800"/>
              </a:spcAft>
              <a:buFont typeface="Arial" panose="020B0604020202020204" pitchFamily="34" charset="0"/>
              <a:buChar char="•"/>
            </a:pPr>
            <a:r>
              <a:rPr lang="en-US" sz="2200" b="1" dirty="0">
                <a:latin typeface="Amaranth" panose="02000503050000020004" pitchFamily="2" charset="0"/>
              </a:rPr>
              <a:t>Location</a:t>
            </a:r>
            <a:r>
              <a:rPr lang="en-US" sz="2200" dirty="0">
                <a:latin typeface="Amaranth" panose="02000503050000020004" pitchFamily="2" charset="0"/>
              </a:rPr>
              <a:t>: The audit is usually conducted at the landlord's office or another agreed-upon location where the relevant records are kept.</a:t>
            </a:r>
          </a:p>
          <a:p>
            <a:pPr marL="342900" indent="-342900">
              <a:spcAft>
                <a:spcPts val="1800"/>
              </a:spcAft>
              <a:buFont typeface="Arial" panose="020B0604020202020204" pitchFamily="34" charset="0"/>
              <a:buChar char="•"/>
            </a:pPr>
            <a:r>
              <a:rPr lang="en-US" sz="2200" b="1" dirty="0">
                <a:latin typeface="Amaranth" panose="02000503050000020004" pitchFamily="2" charset="0"/>
              </a:rPr>
              <a:t>Auditor</a:t>
            </a:r>
            <a:r>
              <a:rPr lang="en-US" sz="2200" dirty="0">
                <a:latin typeface="Amaranth" panose="02000503050000020004" pitchFamily="2" charset="0"/>
              </a:rPr>
              <a:t>: The tenant may conduct the audit themselves or hire an independent auditor, often at their own expense, unless the audit reveals significant discrepancies.</a:t>
            </a:r>
          </a:p>
        </p:txBody>
      </p:sp>
    </p:spTree>
    <p:extLst>
      <p:ext uri="{BB962C8B-B14F-4D97-AF65-F5344CB8AC3E}">
        <p14:creationId xmlns:p14="http://schemas.microsoft.com/office/powerpoint/2010/main" val="8596026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Explanation of Important Elements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4"/>
            <a:ext cx="10378985" cy="4739759"/>
          </a:xfrm>
          <a:prstGeom prst="rect">
            <a:avLst/>
          </a:prstGeom>
          <a:noFill/>
        </p:spPr>
        <p:txBody>
          <a:bodyPr wrap="square">
            <a:spAutoFit/>
          </a:bodyPr>
          <a:lstStyle/>
          <a:p>
            <a:pPr>
              <a:spcAft>
                <a:spcPts val="1800"/>
              </a:spcAft>
            </a:pPr>
            <a:r>
              <a:rPr lang="en-US" sz="2200" b="1" dirty="0">
                <a:latin typeface="Amaranth" panose="02000503050000020004" pitchFamily="2" charset="0"/>
              </a:rPr>
              <a:t>Outcome:</a:t>
            </a:r>
          </a:p>
          <a:p>
            <a:pPr marL="342900" indent="-342900">
              <a:spcAft>
                <a:spcPts val="1800"/>
              </a:spcAft>
              <a:buFont typeface="Arial" panose="020B0604020202020204" pitchFamily="34" charset="0"/>
              <a:buChar char="•"/>
            </a:pPr>
            <a:r>
              <a:rPr lang="en-US" sz="2200" dirty="0">
                <a:latin typeface="Amaranth" panose="02000503050000020004" pitchFamily="2" charset="0"/>
              </a:rPr>
              <a:t>If the audit reveals that the tenant has been overcharged, the lease may require the landlord to refund the overpayment, often with interest. If significant discrepancies are found, the lease may also require the landlord to cover the cost of the audit.</a:t>
            </a:r>
          </a:p>
          <a:p>
            <a:pPr marL="342900" indent="-342900">
              <a:spcAft>
                <a:spcPts val="1800"/>
              </a:spcAft>
              <a:buFont typeface="Arial" panose="020B0604020202020204" pitchFamily="34" charset="0"/>
              <a:buChar char="•"/>
            </a:pPr>
            <a:r>
              <a:rPr lang="en-US" sz="2200" dirty="0">
                <a:latin typeface="Amaranth" panose="02000503050000020004" pitchFamily="2" charset="0"/>
              </a:rPr>
              <a:t>Conversely, if the audit shows that the tenant has underpaid, the tenant may be required to pay the shortfall.</a:t>
            </a:r>
          </a:p>
          <a:p>
            <a:pPr>
              <a:spcAft>
                <a:spcPts val="1800"/>
              </a:spcAft>
            </a:pPr>
            <a:r>
              <a:rPr lang="en-US" sz="2200" b="1" dirty="0">
                <a:latin typeface="Amaranth" panose="02000503050000020004" pitchFamily="2" charset="0"/>
              </a:rPr>
              <a:t>Limitations:</a:t>
            </a:r>
          </a:p>
          <a:p>
            <a:pPr marL="342900" indent="-342900">
              <a:spcAft>
                <a:spcPts val="1800"/>
              </a:spcAft>
              <a:buFont typeface="Arial" panose="020B0604020202020204" pitchFamily="34" charset="0"/>
              <a:buChar char="•"/>
            </a:pPr>
            <a:r>
              <a:rPr lang="en-US" sz="2200" dirty="0">
                <a:latin typeface="Amaranth" panose="02000503050000020004" pitchFamily="2" charset="0"/>
              </a:rPr>
              <a:t>There are often limitations on how frequently a tenant can exercise audit rights, such as once per year. The lease may also set a threshold for discrepancies (e.g., if the discrepancy is less than 5%, the tenant must bear the cost of the audit).</a:t>
            </a:r>
          </a:p>
        </p:txBody>
      </p:sp>
    </p:spTree>
    <p:extLst>
      <p:ext uri="{BB962C8B-B14F-4D97-AF65-F5344CB8AC3E}">
        <p14:creationId xmlns:p14="http://schemas.microsoft.com/office/powerpoint/2010/main" val="35935739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Utilities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19314"/>
            <a:ext cx="10378985" cy="5432256"/>
          </a:xfrm>
          <a:prstGeom prst="rect">
            <a:avLst/>
          </a:prstGeom>
          <a:noFill/>
        </p:spPr>
        <p:txBody>
          <a:bodyPr wrap="square">
            <a:spAutoFit/>
          </a:bodyPr>
          <a:lstStyle/>
          <a:p>
            <a:pPr>
              <a:spcAft>
                <a:spcPts val="1800"/>
              </a:spcAft>
            </a:pPr>
            <a:r>
              <a:rPr lang="en-US" sz="2200" dirty="0">
                <a:latin typeface="Amaranth" panose="02000503050000020004" pitchFamily="2" charset="0"/>
              </a:rPr>
              <a:t>"</a:t>
            </a:r>
            <a:r>
              <a:rPr lang="en-US" sz="2200" b="1" dirty="0">
                <a:latin typeface="Amaranth" panose="02000503050000020004" pitchFamily="2" charset="0"/>
              </a:rPr>
              <a:t>Utilities</a:t>
            </a:r>
            <a:r>
              <a:rPr lang="en-US" sz="2200" dirty="0">
                <a:latin typeface="Amaranth" panose="02000503050000020004" pitchFamily="2" charset="0"/>
              </a:rPr>
              <a:t>" typically refer to the essential services required for the operation of the Leased Premises. Utilities clause outlines the responsibilities and arrangements for providing and paying for various utilities and services, such as:</a:t>
            </a:r>
          </a:p>
          <a:p>
            <a:pPr marL="342900" indent="-342900">
              <a:spcAft>
                <a:spcPts val="1800"/>
              </a:spcAft>
              <a:buFont typeface="Arial" panose="020B0604020202020204" pitchFamily="34" charset="0"/>
              <a:buChar char="•"/>
            </a:pPr>
            <a:r>
              <a:rPr lang="en-US" sz="2200" b="1" dirty="0">
                <a:latin typeface="Amaranth" panose="02000503050000020004" pitchFamily="2" charset="0"/>
              </a:rPr>
              <a:t>Electricity</a:t>
            </a:r>
            <a:r>
              <a:rPr lang="en-US" sz="2200" dirty="0">
                <a:latin typeface="Amaranth" panose="02000503050000020004" pitchFamily="2" charset="0"/>
              </a:rPr>
              <a:t>: Power needed for lighting, equipment, and other electrical needs.</a:t>
            </a:r>
          </a:p>
          <a:p>
            <a:pPr marL="342900" indent="-342900">
              <a:spcAft>
                <a:spcPts val="1800"/>
              </a:spcAft>
              <a:buFont typeface="Arial" panose="020B0604020202020204" pitchFamily="34" charset="0"/>
              <a:buChar char="•"/>
            </a:pPr>
            <a:r>
              <a:rPr lang="en-US" sz="2200" b="1" dirty="0">
                <a:latin typeface="Amaranth" panose="02000503050000020004" pitchFamily="2" charset="0"/>
              </a:rPr>
              <a:t>Water</a:t>
            </a:r>
            <a:r>
              <a:rPr lang="en-US" sz="2200" dirty="0">
                <a:latin typeface="Amaranth" panose="02000503050000020004" pitchFamily="2" charset="0"/>
              </a:rPr>
              <a:t>: Supply for restrooms, cleaning, and any other water-related needs.</a:t>
            </a:r>
          </a:p>
          <a:p>
            <a:pPr marL="342900" indent="-342900">
              <a:spcAft>
                <a:spcPts val="1800"/>
              </a:spcAft>
              <a:buFont typeface="Arial" panose="020B0604020202020204" pitchFamily="34" charset="0"/>
              <a:buChar char="•"/>
            </a:pPr>
            <a:r>
              <a:rPr lang="en-US" sz="2200" b="1" dirty="0">
                <a:latin typeface="Amaranth" panose="02000503050000020004" pitchFamily="2" charset="0"/>
              </a:rPr>
              <a:t>Gas</a:t>
            </a:r>
            <a:r>
              <a:rPr lang="en-US" sz="2200" dirty="0">
                <a:latin typeface="Amaranth" panose="02000503050000020004" pitchFamily="2" charset="0"/>
              </a:rPr>
              <a:t>: Used for heating or specific equipment that requires gas.</a:t>
            </a:r>
          </a:p>
          <a:p>
            <a:pPr marL="342900" indent="-342900">
              <a:spcAft>
                <a:spcPts val="1800"/>
              </a:spcAft>
              <a:buFont typeface="Arial" panose="020B0604020202020204" pitchFamily="34" charset="0"/>
              <a:buChar char="•"/>
            </a:pPr>
            <a:r>
              <a:rPr lang="en-US" sz="2200" b="1" dirty="0">
                <a:latin typeface="Amaranth" panose="02000503050000020004" pitchFamily="2" charset="0"/>
              </a:rPr>
              <a:t>Heating, Ventilation, and Air Conditioning (HVAC)</a:t>
            </a:r>
            <a:r>
              <a:rPr lang="en-US" sz="2200" dirty="0">
                <a:latin typeface="Amaranth" panose="02000503050000020004" pitchFamily="2" charset="0"/>
              </a:rPr>
              <a:t>: Systems that provide heating and cooling to the Leased Premises.</a:t>
            </a:r>
          </a:p>
          <a:p>
            <a:pPr marL="342900" indent="-342900">
              <a:spcAft>
                <a:spcPts val="1800"/>
              </a:spcAft>
              <a:buFont typeface="Arial" panose="020B0604020202020204" pitchFamily="34" charset="0"/>
              <a:buChar char="•"/>
            </a:pPr>
            <a:r>
              <a:rPr lang="en-US" sz="2200" b="1" dirty="0">
                <a:latin typeface="Amaranth" panose="02000503050000020004" pitchFamily="2" charset="0"/>
              </a:rPr>
              <a:t>Sewage</a:t>
            </a:r>
            <a:r>
              <a:rPr lang="en-US" sz="2200" dirty="0">
                <a:latin typeface="Amaranth" panose="02000503050000020004" pitchFamily="2" charset="0"/>
              </a:rPr>
              <a:t>: Services related to waste and water drainage.</a:t>
            </a:r>
          </a:p>
          <a:p>
            <a:pPr marL="342900" indent="-342900">
              <a:spcAft>
                <a:spcPts val="1800"/>
              </a:spcAft>
              <a:buFont typeface="Arial" panose="020B0604020202020204" pitchFamily="34" charset="0"/>
              <a:buChar char="•"/>
            </a:pPr>
            <a:r>
              <a:rPr lang="en-US" sz="2200" b="1" dirty="0">
                <a:latin typeface="Amaranth" panose="02000503050000020004" pitchFamily="2" charset="0"/>
              </a:rPr>
              <a:t>Internet and Telephone</a:t>
            </a:r>
            <a:r>
              <a:rPr lang="en-US" sz="2200" dirty="0">
                <a:latin typeface="Amaranth" panose="02000503050000020004" pitchFamily="2" charset="0"/>
              </a:rPr>
              <a:t>: Telecommunications services for business operations.</a:t>
            </a:r>
          </a:p>
          <a:p>
            <a:pPr marL="342900" indent="-342900">
              <a:spcAft>
                <a:spcPts val="1800"/>
              </a:spcAft>
              <a:buFont typeface="Arial" panose="020B0604020202020204" pitchFamily="34" charset="0"/>
              <a:buChar char="•"/>
            </a:pPr>
            <a:r>
              <a:rPr lang="en-US" sz="2200" b="1" dirty="0">
                <a:latin typeface="Amaranth" panose="02000503050000020004" pitchFamily="2" charset="0"/>
              </a:rPr>
              <a:t>Trash Removal</a:t>
            </a:r>
            <a:r>
              <a:rPr lang="en-US" sz="2200" dirty="0">
                <a:latin typeface="Amaranth" panose="02000503050000020004" pitchFamily="2" charset="0"/>
              </a:rPr>
              <a:t>: Services for the disposal of waste and recycling.</a:t>
            </a:r>
          </a:p>
        </p:txBody>
      </p:sp>
    </p:spTree>
    <p:extLst>
      <p:ext uri="{BB962C8B-B14F-4D97-AF65-F5344CB8AC3E}">
        <p14:creationId xmlns:p14="http://schemas.microsoft.com/office/powerpoint/2010/main" val="151117909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Utilities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54"/>
            <a:ext cx="10378985" cy="4739759"/>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b="1" dirty="0">
                <a:latin typeface="Amaranth" panose="02000503050000020004" pitchFamily="2" charset="0"/>
              </a:rPr>
              <a:t>Method of Payment</a:t>
            </a:r>
            <a:r>
              <a:rPr lang="en-US" sz="2200" dirty="0">
                <a:latin typeface="Amaranth" panose="02000503050000020004" pitchFamily="2" charset="0"/>
              </a:rPr>
              <a:t>: Note if utilities are billed directly to the tenant by utility providers, reimbursed to the landlord, or included in the rent.</a:t>
            </a:r>
          </a:p>
          <a:p>
            <a:pPr marL="342900" indent="-342900">
              <a:spcAft>
                <a:spcPts val="1800"/>
              </a:spcAft>
              <a:buFont typeface="Arial" panose="020B0604020202020204" pitchFamily="34" charset="0"/>
              <a:buChar char="•"/>
            </a:pPr>
            <a:r>
              <a:rPr lang="en-US" sz="2200" b="1" dirty="0">
                <a:latin typeface="Amaranth" panose="02000503050000020004" pitchFamily="2" charset="0"/>
              </a:rPr>
              <a:t>Specific Utilities Covered</a:t>
            </a:r>
            <a:r>
              <a:rPr lang="en-US" sz="2200" dirty="0">
                <a:latin typeface="Amaranth" panose="02000503050000020004" pitchFamily="2" charset="0"/>
              </a:rPr>
              <a:t>: List the types of utilities mentioned in the lease, such as electricity, gas, water, sewage, heating, cooling, trash removal, internet, and telecommunications.</a:t>
            </a:r>
          </a:p>
          <a:p>
            <a:pPr marL="342900" indent="-342900">
              <a:spcAft>
                <a:spcPts val="1800"/>
              </a:spcAft>
              <a:buFont typeface="Arial" panose="020B0604020202020204" pitchFamily="34" charset="0"/>
              <a:buChar char="•"/>
            </a:pPr>
            <a:r>
              <a:rPr lang="en-US" sz="2200" b="1" dirty="0">
                <a:latin typeface="Amaranth" panose="02000503050000020004" pitchFamily="2" charset="0"/>
              </a:rPr>
              <a:t>Additional Services</a:t>
            </a:r>
            <a:r>
              <a:rPr lang="en-US" sz="2200" dirty="0">
                <a:latin typeface="Amaranth" panose="02000503050000020004" pitchFamily="2" charset="0"/>
              </a:rPr>
              <a:t>: Capture any special utility services like HVAC (heating, ventilation, and air conditioning), if applicable.</a:t>
            </a:r>
          </a:p>
          <a:p>
            <a:pPr marL="342900" indent="-342900">
              <a:spcAft>
                <a:spcPts val="1800"/>
              </a:spcAft>
              <a:buFont typeface="Arial" panose="020B0604020202020204" pitchFamily="34" charset="0"/>
              <a:buChar char="•"/>
            </a:pPr>
            <a:r>
              <a:rPr lang="en-US" sz="2200" b="1" dirty="0">
                <a:latin typeface="Amaranth" panose="02000503050000020004" pitchFamily="2" charset="0"/>
              </a:rPr>
              <a:t>Metering Type</a:t>
            </a:r>
            <a:r>
              <a:rPr lang="en-US" sz="2200" dirty="0">
                <a:latin typeface="Amaranth" panose="02000503050000020004" pitchFamily="2" charset="0"/>
              </a:rPr>
              <a:t>: Record whether utilities are separately metered, sub-metered, or calculated on a pro-rata basis.</a:t>
            </a:r>
          </a:p>
          <a:p>
            <a:pPr marL="342900" indent="-342900">
              <a:spcAft>
                <a:spcPts val="1800"/>
              </a:spcAft>
              <a:buFont typeface="Arial" panose="020B0604020202020204" pitchFamily="34" charset="0"/>
              <a:buChar char="•"/>
            </a:pPr>
            <a:r>
              <a:rPr lang="en-US" sz="2200" b="1" dirty="0">
                <a:latin typeface="Amaranth" panose="02000503050000020004" pitchFamily="2" charset="0"/>
              </a:rPr>
              <a:t>Pro Rata Share</a:t>
            </a:r>
            <a:r>
              <a:rPr lang="en-US" sz="2200" dirty="0">
                <a:latin typeface="Amaranth" panose="02000503050000020004" pitchFamily="2" charset="0"/>
              </a:rPr>
              <a:t>: If applicable, capture the tenant's pro-rata share of the utility expenses.</a:t>
            </a:r>
          </a:p>
        </p:txBody>
      </p:sp>
    </p:spTree>
    <p:extLst>
      <p:ext uri="{BB962C8B-B14F-4D97-AF65-F5344CB8AC3E}">
        <p14:creationId xmlns:p14="http://schemas.microsoft.com/office/powerpoint/2010/main" val="20684912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Security Deposit</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87272"/>
            <a:ext cx="10378985" cy="3600986"/>
          </a:xfrm>
          <a:prstGeom prst="rect">
            <a:avLst/>
          </a:prstGeom>
          <a:noFill/>
        </p:spPr>
        <p:txBody>
          <a:bodyPr wrap="square">
            <a:spAutoFit/>
          </a:bodyPr>
          <a:lstStyle/>
          <a:p>
            <a:pPr>
              <a:spcAft>
                <a:spcPts val="1800"/>
              </a:spcAft>
            </a:pPr>
            <a:r>
              <a:rPr lang="en-US" sz="2200" dirty="0">
                <a:latin typeface="Amaranth" panose="02000503050000020004" pitchFamily="2" charset="0"/>
              </a:rPr>
              <a:t>A security deposit is a sum of money provided by the tenant to the landlord at the beginning of the lease term. This deposit acts as a form of financial security for the landlord against any potential breaches of the lease agreement by the tenant, such as non-payment of rent, damage to the leased premises, or failure to meet other obligations under the lease.</a:t>
            </a:r>
          </a:p>
          <a:p>
            <a:pPr>
              <a:spcAft>
                <a:spcPts val="1800"/>
              </a:spcAft>
            </a:pPr>
            <a:r>
              <a:rPr lang="en-US" sz="2200" b="1" dirty="0">
                <a:latin typeface="Amaranth" panose="02000503050000020004" pitchFamily="2" charset="0"/>
              </a:rPr>
              <a:t>Purpose</a:t>
            </a:r>
            <a:r>
              <a:rPr lang="en-US" sz="2200" dirty="0">
                <a:latin typeface="Amaranth" panose="02000503050000020004" pitchFamily="2" charset="0"/>
              </a:rPr>
              <a:t>:</a:t>
            </a:r>
          </a:p>
          <a:p>
            <a:pPr marL="342900" indent="-342900">
              <a:spcAft>
                <a:spcPts val="1800"/>
              </a:spcAft>
              <a:buFont typeface="Arial" panose="020B0604020202020204" pitchFamily="34" charset="0"/>
              <a:buChar char="•"/>
            </a:pPr>
            <a:r>
              <a:rPr lang="en-US" sz="2200" dirty="0">
                <a:latin typeface="Amaranth" panose="02000503050000020004" pitchFamily="2" charset="0"/>
              </a:rPr>
              <a:t>The Security Deposit provides the landlord with a level of protection against potential losses, while also encouraging tenants to: Maintain the property, Pay rent on time, Comply with lease terms.</a:t>
            </a:r>
          </a:p>
        </p:txBody>
      </p:sp>
    </p:spTree>
    <p:extLst>
      <p:ext uri="{BB962C8B-B14F-4D97-AF65-F5344CB8AC3E}">
        <p14:creationId xmlns:p14="http://schemas.microsoft.com/office/powerpoint/2010/main" val="38306439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Security Deposit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55"/>
            <a:ext cx="10378985" cy="5078313"/>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b="1" dirty="0">
                <a:latin typeface="Amaranth" panose="02000503050000020004" pitchFamily="2" charset="0"/>
              </a:rPr>
              <a:t>Amount</a:t>
            </a:r>
            <a:r>
              <a:rPr lang="en-US" sz="2200" dirty="0">
                <a:latin typeface="Amaranth" panose="02000503050000020004" pitchFamily="2" charset="0"/>
              </a:rPr>
              <a:t>: It is usually expressed as a multiple of the monthly rent (e.g., one or two months’ rent)</a:t>
            </a:r>
          </a:p>
          <a:p>
            <a:pPr marL="342900" indent="-342900">
              <a:spcAft>
                <a:spcPts val="1800"/>
              </a:spcAft>
              <a:buFont typeface="Arial" panose="020B0604020202020204" pitchFamily="34" charset="0"/>
              <a:buChar char="•"/>
            </a:pPr>
            <a:r>
              <a:rPr lang="en-US" sz="2200" b="1" dirty="0">
                <a:latin typeface="Amaranth" panose="02000503050000020004" pitchFamily="2" charset="0"/>
              </a:rPr>
              <a:t>Date deposited</a:t>
            </a:r>
            <a:r>
              <a:rPr lang="en-US" sz="2200" dirty="0">
                <a:latin typeface="Amaranth" panose="02000503050000020004" pitchFamily="2" charset="0"/>
              </a:rPr>
              <a:t>: The date when the security deposit is provided. It is usually upon execution of the lease.</a:t>
            </a:r>
          </a:p>
          <a:p>
            <a:pPr marL="342900" indent="-342900">
              <a:spcAft>
                <a:spcPts val="1800"/>
              </a:spcAft>
              <a:buFont typeface="Arial" panose="020B0604020202020204" pitchFamily="34" charset="0"/>
              <a:buChar char="•"/>
            </a:pPr>
            <a:r>
              <a:rPr lang="en-US" sz="2200" b="1" dirty="0">
                <a:latin typeface="Amaranth" panose="02000503050000020004" pitchFamily="2" charset="0"/>
              </a:rPr>
              <a:t>Deductions</a:t>
            </a:r>
            <a:r>
              <a:rPr lang="en-US" sz="2200" dirty="0">
                <a:latin typeface="Amaranth" panose="02000503050000020004" pitchFamily="2" charset="0"/>
              </a:rPr>
              <a:t>: Landlords can deduct from the Security Deposit for: (</a:t>
            </a:r>
            <a:r>
              <a:rPr lang="en-US" sz="2200" dirty="0" err="1">
                <a:latin typeface="Amaranth" panose="02000503050000020004" pitchFamily="2" charset="0"/>
              </a:rPr>
              <a:t>i</a:t>
            </a:r>
            <a:r>
              <a:rPr lang="en-US" sz="2200" dirty="0">
                <a:latin typeface="Amaranth" panose="02000503050000020004" pitchFamily="2" charset="0"/>
              </a:rPr>
              <a:t>) Unpaid rent, (ii) Damages beyond normal wear and tear, (iii) Cleaning or repair costs, (iv) Other breaches of the lease agreement.</a:t>
            </a:r>
          </a:p>
          <a:p>
            <a:pPr marL="342900" indent="-342900">
              <a:spcAft>
                <a:spcPts val="1800"/>
              </a:spcAft>
              <a:buFont typeface="Arial" panose="020B0604020202020204" pitchFamily="34" charset="0"/>
              <a:buChar char="•"/>
            </a:pPr>
            <a:r>
              <a:rPr lang="en-US" sz="2200" b="1" dirty="0">
                <a:latin typeface="Amaranth" panose="02000503050000020004" pitchFamily="2" charset="0"/>
              </a:rPr>
              <a:t>Interest</a:t>
            </a:r>
            <a:r>
              <a:rPr lang="en-US" sz="2200" dirty="0">
                <a:latin typeface="Amaranth" panose="02000503050000020004" pitchFamily="2" charset="0"/>
              </a:rPr>
              <a:t>: In some jurisdictions, landlords are required to hold the deposit in an interest-bearing account and pay interest to the tenant.</a:t>
            </a:r>
          </a:p>
          <a:p>
            <a:pPr marL="342900" indent="-342900">
              <a:spcAft>
                <a:spcPts val="1800"/>
              </a:spcAft>
              <a:buFont typeface="Arial" panose="020B0604020202020204" pitchFamily="34" charset="0"/>
              <a:buChar char="•"/>
            </a:pPr>
            <a:r>
              <a:rPr lang="en-US" sz="2200" b="1" dirty="0">
                <a:latin typeface="Amaranth" panose="02000503050000020004" pitchFamily="2" charset="0"/>
              </a:rPr>
              <a:t>Return Timeline</a:t>
            </a:r>
            <a:r>
              <a:rPr lang="en-US" sz="2200" dirty="0">
                <a:latin typeface="Amaranth" panose="02000503050000020004" pitchFamily="2" charset="0"/>
              </a:rPr>
              <a:t>: The lease or local law will specify the timeframe within which the security deposit (or any remaining balance after deductions) must be returned to the tenant, typically ranging from 30 to 60 days after the lease ends.</a:t>
            </a:r>
          </a:p>
        </p:txBody>
      </p:sp>
    </p:spTree>
    <p:extLst>
      <p:ext uri="{BB962C8B-B14F-4D97-AF65-F5344CB8AC3E}">
        <p14:creationId xmlns:p14="http://schemas.microsoft.com/office/powerpoint/2010/main" val="15796079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Letter of Credit (LOC)</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55"/>
            <a:ext cx="10378985" cy="3939540"/>
          </a:xfrm>
          <a:prstGeom prst="rect">
            <a:avLst/>
          </a:prstGeom>
          <a:noFill/>
        </p:spPr>
        <p:txBody>
          <a:bodyPr wrap="square">
            <a:spAutoFit/>
          </a:bodyPr>
          <a:lstStyle/>
          <a:p>
            <a:pPr>
              <a:spcAft>
                <a:spcPts val="1800"/>
              </a:spcAft>
            </a:pPr>
            <a:r>
              <a:rPr lang="en-US" sz="2200" dirty="0">
                <a:latin typeface="Amaranth" panose="02000503050000020004" pitchFamily="2" charset="0"/>
              </a:rPr>
              <a:t>A Letter of Credit (LOC) is a financial instrument used in commercial transactions, including leases, to guarantee payment or performance of obligations by a tenant. In the context of a commercial lease, a Letter of Credit serves as an alternative to a security deposit. It provides the landlord with security that they will receive payment if the tenant defaults on their lease obligations.</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A Letter of Credit is used to ensure that the landlord has a secure and reliable means of collecting funds if the tenant fails to meet their obligations under the lease, such as paying rent, covering damages, or fulfilling other financial responsibilities.</a:t>
            </a:r>
          </a:p>
        </p:txBody>
      </p:sp>
    </p:spTree>
    <p:extLst>
      <p:ext uri="{BB962C8B-B14F-4D97-AF65-F5344CB8AC3E}">
        <p14:creationId xmlns:p14="http://schemas.microsoft.com/office/powerpoint/2010/main" val="21808607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Letter of Credit (LOC)</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55"/>
            <a:ext cx="10378985" cy="4170372"/>
          </a:xfrm>
          <a:prstGeom prst="rect">
            <a:avLst/>
          </a:prstGeom>
          <a:noFill/>
        </p:spPr>
        <p:txBody>
          <a:bodyPr wrap="square">
            <a:spAutoFit/>
          </a:bodyPr>
          <a:lstStyle/>
          <a:p>
            <a:pPr>
              <a:spcAft>
                <a:spcPts val="1800"/>
              </a:spcAft>
            </a:pPr>
            <a:r>
              <a:rPr lang="en-US" sz="2200" b="1" dirty="0">
                <a:latin typeface="Amaranth" panose="02000503050000020004" pitchFamily="2" charset="0"/>
              </a:rPr>
              <a:t>How it works:</a:t>
            </a:r>
          </a:p>
          <a:p>
            <a:pPr marL="342900" indent="-342900">
              <a:spcAft>
                <a:spcPts val="1800"/>
              </a:spcAft>
              <a:buFont typeface="Arial" panose="020B0604020202020204" pitchFamily="34" charset="0"/>
              <a:buChar char="•"/>
            </a:pPr>
            <a:r>
              <a:rPr lang="en-US" sz="2200" dirty="0">
                <a:latin typeface="Amaranth" panose="02000503050000020004" pitchFamily="2" charset="0"/>
              </a:rPr>
              <a:t>The tenant arranges for their bank to issue a Letter of Credit in favor of the landlord. The LOC typically specifies an amount (often equivalent to several months' rent) and conditions under which the landlord can draw funds.</a:t>
            </a:r>
          </a:p>
          <a:p>
            <a:pPr marL="342900" indent="-342900">
              <a:spcAft>
                <a:spcPts val="1800"/>
              </a:spcAft>
              <a:buFont typeface="Arial" panose="020B0604020202020204" pitchFamily="34" charset="0"/>
              <a:buChar char="•"/>
            </a:pPr>
            <a:r>
              <a:rPr lang="en-US" sz="2200" dirty="0">
                <a:latin typeface="Amaranth" panose="02000503050000020004" pitchFamily="2" charset="0"/>
              </a:rPr>
              <a:t>If the tenant defaults on the lease or fails to meet other obligations, the landlord can present a demand for payment to the issuing bank. Upon verifying that the conditions of the LOC are met, the bank will release the specified funds to the landlord.</a:t>
            </a:r>
          </a:p>
          <a:p>
            <a:pPr marL="342900" indent="-342900">
              <a:spcAft>
                <a:spcPts val="1800"/>
              </a:spcAft>
              <a:buFont typeface="Arial" panose="020B0604020202020204" pitchFamily="34" charset="0"/>
              <a:buChar char="•"/>
            </a:pPr>
            <a:r>
              <a:rPr lang="en-US" sz="2200" dirty="0">
                <a:latin typeface="Amaranth" panose="02000503050000020004" pitchFamily="2" charset="0"/>
              </a:rPr>
              <a:t>Unlike a security deposit, the tenant does not provide cash directly to the landlord but instead secures the bank's guarantee.</a:t>
            </a:r>
          </a:p>
        </p:txBody>
      </p:sp>
    </p:spTree>
    <p:extLst>
      <p:ext uri="{BB962C8B-B14F-4D97-AF65-F5344CB8AC3E}">
        <p14:creationId xmlns:p14="http://schemas.microsoft.com/office/powerpoint/2010/main" val="280727904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7670816" cy="1077218"/>
          </a:xfrm>
          <a:prstGeom prst="rect">
            <a:avLst/>
          </a:prstGeom>
          <a:noFill/>
        </p:spPr>
        <p:txBody>
          <a:bodyPr wrap="square">
            <a:spAutoFit/>
          </a:bodyPr>
          <a:lstStyle/>
          <a:p>
            <a:r>
              <a:rPr lang="en-US" sz="3200" b="1" dirty="0">
                <a:latin typeface="Amaranth" panose="02000503050000020004" pitchFamily="2" charset="0"/>
              </a:rPr>
              <a:t>Key Aspects of Lease Clauses Abstraction</a:t>
            </a:r>
          </a:p>
          <a:p>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27248"/>
            <a:ext cx="10378985" cy="4524315"/>
          </a:xfrm>
          <a:prstGeom prst="rect">
            <a:avLst/>
          </a:prstGeom>
          <a:noFill/>
        </p:spPr>
        <p:txBody>
          <a:bodyPr wrap="square">
            <a:spAutoFit/>
          </a:bodyPr>
          <a:lstStyle/>
          <a:p>
            <a:pPr algn="just"/>
            <a:r>
              <a:rPr lang="en-US" sz="2400" b="1" dirty="0">
                <a:latin typeface="Amaranth" panose="02000503050000020004" pitchFamily="2" charset="0"/>
              </a:rPr>
              <a:t>Summarization of Clause Content:</a:t>
            </a:r>
          </a:p>
          <a:p>
            <a:pPr marL="342900" indent="-342900" algn="just">
              <a:buFont typeface="Arial" panose="020B0604020202020204" pitchFamily="34" charset="0"/>
              <a:buChar char="•"/>
            </a:pPr>
            <a:endParaRPr lang="en-US" sz="2400" dirty="0">
              <a:latin typeface="Amaranth" panose="02000503050000020004" pitchFamily="2" charset="0"/>
            </a:endParaRPr>
          </a:p>
          <a:p>
            <a:pPr marL="342900" indent="-342900" algn="just">
              <a:buFont typeface="Arial" panose="020B0604020202020204" pitchFamily="34" charset="0"/>
              <a:buChar char="•"/>
            </a:pPr>
            <a:r>
              <a:rPr lang="en-US" sz="2400" dirty="0">
                <a:latin typeface="Amaranth" panose="02000503050000020004" pitchFamily="2" charset="0"/>
              </a:rPr>
              <a:t>Each clause is summarized to capture the essence of its provisions. This summary typically includes the main obligations, rights, deadlines, and any financial implications for the Lessee and Lessor.</a:t>
            </a:r>
          </a:p>
          <a:p>
            <a:pPr marL="342900" indent="-342900" algn="just">
              <a:buFont typeface="Arial" panose="020B0604020202020204" pitchFamily="34" charset="0"/>
              <a:buChar char="•"/>
            </a:pPr>
            <a:endParaRPr lang="en-US" sz="2400" dirty="0">
              <a:latin typeface="Amaranth" panose="02000503050000020004" pitchFamily="2" charset="0"/>
            </a:endParaRPr>
          </a:p>
          <a:p>
            <a:pPr algn="just"/>
            <a:r>
              <a:rPr lang="en-US" sz="2400" b="1" dirty="0">
                <a:latin typeface="Amaranth" panose="02000503050000020004" pitchFamily="2" charset="0"/>
              </a:rPr>
              <a:t>Standardization:</a:t>
            </a:r>
          </a:p>
          <a:p>
            <a:pPr algn="just"/>
            <a:endParaRPr lang="en-US" sz="2400" dirty="0">
              <a:latin typeface="Amaranth" panose="02000503050000020004" pitchFamily="2" charset="0"/>
            </a:endParaRPr>
          </a:p>
          <a:p>
            <a:pPr marL="342900" indent="-342900" algn="just">
              <a:buFont typeface="Arial" panose="020B0604020202020204" pitchFamily="34" charset="0"/>
              <a:buChar char="•"/>
            </a:pPr>
            <a:r>
              <a:rPr lang="en-US" sz="2400" dirty="0">
                <a:latin typeface="Amaranth" panose="02000503050000020004" pitchFamily="2" charset="0"/>
              </a:rPr>
              <a:t>The abstraction process often involves standardizing the format and language used in the summaries. This ensures consistency across multiple lease abstractions, making it easier to compare and analyze different leases.</a:t>
            </a:r>
          </a:p>
        </p:txBody>
      </p:sp>
    </p:spTree>
    <p:extLst>
      <p:ext uri="{BB962C8B-B14F-4D97-AF65-F5344CB8AC3E}">
        <p14:creationId xmlns:p14="http://schemas.microsoft.com/office/powerpoint/2010/main" val="17038855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Letter of Credit (LOC)</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9945"/>
            <a:ext cx="10378985" cy="4739759"/>
          </a:xfrm>
          <a:prstGeom prst="rect">
            <a:avLst/>
          </a:prstGeom>
          <a:noFill/>
        </p:spPr>
        <p:txBody>
          <a:bodyPr wrap="square">
            <a:spAutoFit/>
          </a:bodyPr>
          <a:lstStyle/>
          <a:p>
            <a:pPr>
              <a:spcAft>
                <a:spcPts val="1800"/>
              </a:spcAft>
            </a:pPr>
            <a:r>
              <a:rPr lang="en-US" sz="2200" b="1" dirty="0">
                <a:latin typeface="Amaranth" panose="02000503050000020004" pitchFamily="2" charset="0"/>
              </a:rPr>
              <a:t>Types of Letters of Credit:</a:t>
            </a:r>
          </a:p>
          <a:p>
            <a:pPr marL="342900" indent="-342900">
              <a:spcAft>
                <a:spcPts val="1800"/>
              </a:spcAft>
              <a:buFont typeface="Arial" panose="020B0604020202020204" pitchFamily="34" charset="0"/>
              <a:buChar char="•"/>
            </a:pPr>
            <a:r>
              <a:rPr lang="en-US" sz="2200" b="1" dirty="0">
                <a:latin typeface="Amaranth" panose="02000503050000020004" pitchFamily="2" charset="0"/>
              </a:rPr>
              <a:t>Revocable LOC</a:t>
            </a:r>
            <a:r>
              <a:rPr lang="en-US" sz="2200" dirty="0">
                <a:latin typeface="Amaranth" panose="02000503050000020004" pitchFamily="2" charset="0"/>
              </a:rPr>
              <a:t>: Can be altered or canceled by the issuing bank or tenant without the landlord's consent. This type is less common in leases due to the risk for the landlord.</a:t>
            </a:r>
          </a:p>
          <a:p>
            <a:pPr marL="342900" indent="-342900">
              <a:spcAft>
                <a:spcPts val="1800"/>
              </a:spcAft>
              <a:buFont typeface="Arial" panose="020B0604020202020204" pitchFamily="34" charset="0"/>
              <a:buChar char="•"/>
            </a:pPr>
            <a:r>
              <a:rPr lang="en-US" sz="2200" b="1" dirty="0">
                <a:latin typeface="Amaranth" panose="02000503050000020004" pitchFamily="2" charset="0"/>
              </a:rPr>
              <a:t>Irrevocable LOC</a:t>
            </a:r>
            <a:r>
              <a:rPr lang="en-US" sz="2200" dirty="0">
                <a:latin typeface="Amaranth" panose="02000503050000020004" pitchFamily="2" charset="0"/>
              </a:rPr>
              <a:t>: Cannot be changed or canceled without the consent of all parties involved. This type is more secure for the landlord and is the standard in commercial leases.</a:t>
            </a:r>
          </a:p>
          <a:p>
            <a:pPr>
              <a:spcAft>
                <a:spcPts val="1800"/>
              </a:spcAft>
            </a:pPr>
            <a:r>
              <a:rPr lang="en-US" sz="2200" b="1" dirty="0">
                <a:latin typeface="Amaranth" panose="02000503050000020004" pitchFamily="2" charset="0"/>
              </a:rPr>
              <a:t>Expiration and Renewal:</a:t>
            </a:r>
          </a:p>
          <a:p>
            <a:pPr marL="342900" indent="-342900">
              <a:spcAft>
                <a:spcPts val="1800"/>
              </a:spcAft>
              <a:buFont typeface="Arial" panose="020B0604020202020204" pitchFamily="34" charset="0"/>
              <a:buChar char="•"/>
            </a:pPr>
            <a:r>
              <a:rPr lang="en-US" sz="2200" dirty="0">
                <a:latin typeface="Amaranth" panose="02000503050000020004" pitchFamily="2" charset="0"/>
              </a:rPr>
              <a:t>The LOC will have an expiration date. Leases often require the tenant to renew the LOC before it expires or provide a replacement LOC. Failure to do so may constitute a default under the lease.</a:t>
            </a:r>
          </a:p>
        </p:txBody>
      </p:sp>
    </p:spTree>
    <p:extLst>
      <p:ext uri="{BB962C8B-B14F-4D97-AF65-F5344CB8AC3E}">
        <p14:creationId xmlns:p14="http://schemas.microsoft.com/office/powerpoint/2010/main" val="30752806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Guarantee</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49945"/>
            <a:ext cx="10378985" cy="3939540"/>
          </a:xfrm>
          <a:prstGeom prst="rect">
            <a:avLst/>
          </a:prstGeom>
          <a:noFill/>
        </p:spPr>
        <p:txBody>
          <a:bodyPr wrap="square">
            <a:spAutoFit/>
          </a:bodyPr>
          <a:lstStyle/>
          <a:p>
            <a:pPr>
              <a:spcAft>
                <a:spcPts val="1800"/>
              </a:spcAft>
            </a:pPr>
            <a:r>
              <a:rPr lang="en-US" sz="2200" dirty="0">
                <a:latin typeface="Amaranth" panose="02000503050000020004" pitchFamily="2" charset="0"/>
              </a:rPr>
              <a:t>A guarantee is a legal commitment by a third party, known as the guarantor, to fulfill the obligations of the tenant if the tenant fails to do so. This ensures that the landlord has an additional layer of security, knowing that someone else (often a parent company, a financially stable individual, or a corporate entity) will step in to cover rent, damages, or other financial responsibilities if the tenant defaults.</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A guarantee is used to reduce the landlord’s financial risk. If the tenant is unable to meet lease obligations—such as paying rent, covering damages, or fulfilling other terms—the guarantor becomes responsible for these obligations. This is particularly important if the tenant is a new or financially less established entity.</a:t>
            </a:r>
          </a:p>
        </p:txBody>
      </p:sp>
    </p:spTree>
    <p:extLst>
      <p:ext uri="{BB962C8B-B14F-4D97-AF65-F5344CB8AC3E}">
        <p14:creationId xmlns:p14="http://schemas.microsoft.com/office/powerpoint/2010/main" val="9747847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Types of Guarantees</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12621"/>
            <a:ext cx="10378985" cy="4847481"/>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b="1" dirty="0">
                <a:latin typeface="Amaranth" panose="02000503050000020004" pitchFamily="2" charset="0"/>
              </a:rPr>
              <a:t>Personal Guarantee</a:t>
            </a:r>
            <a:r>
              <a:rPr lang="en-US" sz="2200" dirty="0">
                <a:latin typeface="Amaranth" panose="02000503050000020004" pitchFamily="2" charset="0"/>
              </a:rPr>
              <a:t>: An individual, often a business owner or a principal of the tenant company, personally guarantees the lease obligations. This means their personal assets could be at risk if the tenant defaults.</a:t>
            </a:r>
          </a:p>
          <a:p>
            <a:pPr marL="342900" indent="-342900">
              <a:spcAft>
                <a:spcPts val="1800"/>
              </a:spcAft>
              <a:buFont typeface="Arial" panose="020B0604020202020204" pitchFamily="34" charset="0"/>
              <a:buChar char="•"/>
            </a:pPr>
            <a:r>
              <a:rPr lang="en-US" sz="2200" b="1" dirty="0">
                <a:latin typeface="Amaranth" panose="02000503050000020004" pitchFamily="2" charset="0"/>
              </a:rPr>
              <a:t>Corporate Guarantee</a:t>
            </a:r>
            <a:r>
              <a:rPr lang="en-US" sz="2200" dirty="0">
                <a:latin typeface="Amaranth" panose="02000503050000020004" pitchFamily="2" charset="0"/>
              </a:rPr>
              <a:t>: A corporation, often a parent company or affiliated business, guarantees the lease. This provides the landlord with assurance that a financially stable entity stands behind the tenant.</a:t>
            </a:r>
          </a:p>
          <a:p>
            <a:pPr marL="342900" indent="-342900">
              <a:spcAft>
                <a:spcPts val="1800"/>
              </a:spcAft>
              <a:buFont typeface="Arial" panose="020B0604020202020204" pitchFamily="34" charset="0"/>
              <a:buChar char="•"/>
            </a:pPr>
            <a:r>
              <a:rPr lang="en-US" sz="2200" b="1" dirty="0">
                <a:latin typeface="Amaranth" panose="02000503050000020004" pitchFamily="2" charset="0"/>
              </a:rPr>
              <a:t>Limited Guarantee</a:t>
            </a:r>
            <a:r>
              <a:rPr lang="en-US" sz="2200" dirty="0">
                <a:latin typeface="Amaranth" panose="02000503050000020004" pitchFamily="2" charset="0"/>
              </a:rPr>
              <a:t>: The guarantor's liability is limited to a specific amount or certain obligations, such as only guaranteeing the rent for a fixed period or a capped sum.</a:t>
            </a:r>
          </a:p>
          <a:p>
            <a:pPr marL="342900" indent="-342900">
              <a:spcAft>
                <a:spcPts val="1800"/>
              </a:spcAft>
              <a:buFont typeface="Arial" panose="020B0604020202020204" pitchFamily="34" charset="0"/>
              <a:buChar char="•"/>
            </a:pPr>
            <a:r>
              <a:rPr lang="en-US" sz="2200" b="1" dirty="0">
                <a:latin typeface="Amaranth" panose="02000503050000020004" pitchFamily="2" charset="0"/>
              </a:rPr>
              <a:t>Unlimited Guarantee</a:t>
            </a:r>
            <a:r>
              <a:rPr lang="en-US" sz="2200" dirty="0">
                <a:latin typeface="Amaranth" panose="02000503050000020004" pitchFamily="2" charset="0"/>
              </a:rPr>
              <a:t>: The guarantor assumes full responsibility for all of the tenant’s obligations under the lease, including rent, damages, and other financial commitments, with no cap on the amount.</a:t>
            </a:r>
          </a:p>
        </p:txBody>
      </p:sp>
    </p:spTree>
    <p:extLst>
      <p:ext uri="{BB962C8B-B14F-4D97-AF65-F5344CB8AC3E}">
        <p14:creationId xmlns:p14="http://schemas.microsoft.com/office/powerpoint/2010/main" val="28923977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Consumer Price Index (CPI)/Indexation</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3493264"/>
          </a:xfrm>
          <a:prstGeom prst="rect">
            <a:avLst/>
          </a:prstGeom>
          <a:noFill/>
        </p:spPr>
        <p:txBody>
          <a:bodyPr wrap="square">
            <a:spAutoFit/>
          </a:bodyPr>
          <a:lstStyle/>
          <a:p>
            <a:pPr>
              <a:spcAft>
                <a:spcPts val="1800"/>
              </a:spcAft>
            </a:pPr>
            <a:r>
              <a:rPr lang="en-US" sz="2200" b="1" dirty="0">
                <a:latin typeface="Amaranth" panose="02000503050000020004" pitchFamily="2" charset="0"/>
              </a:rPr>
              <a:t>Definition:</a:t>
            </a:r>
          </a:p>
          <a:p>
            <a:pPr marL="342900" indent="-342900">
              <a:spcAft>
                <a:spcPts val="1800"/>
              </a:spcAft>
              <a:buFont typeface="Arial" panose="020B0604020202020204" pitchFamily="34" charset="0"/>
              <a:buChar char="•"/>
            </a:pPr>
            <a:r>
              <a:rPr lang="en-US" sz="2200" dirty="0">
                <a:latin typeface="Amaranth" panose="02000503050000020004" pitchFamily="2" charset="0"/>
              </a:rPr>
              <a:t>The Consumer Price Index (CPI) is a measure that examines the average change in prices paid by consumers for a basket of goods and services over time. It is widely used as an indicator of inflation, reflecting the cost of living.</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In commercial leases, the CPI is often used to adjust rent to account for inflation. This ensures that the rent retains its real value over time, even as the cost of goods and services rises.</a:t>
            </a:r>
          </a:p>
        </p:txBody>
      </p:sp>
    </p:spTree>
    <p:extLst>
      <p:ext uri="{BB962C8B-B14F-4D97-AF65-F5344CB8AC3E}">
        <p14:creationId xmlns:p14="http://schemas.microsoft.com/office/powerpoint/2010/main" val="317387624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Consumer Price Index (CPI)/Indexation</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062651"/>
          </a:xfrm>
          <a:prstGeom prst="rect">
            <a:avLst/>
          </a:prstGeom>
          <a:noFill/>
        </p:spPr>
        <p:txBody>
          <a:bodyPr wrap="square">
            <a:spAutoFit/>
          </a:bodyPr>
          <a:lstStyle/>
          <a:p>
            <a:pPr>
              <a:spcAft>
                <a:spcPts val="1800"/>
              </a:spcAft>
            </a:pPr>
            <a:r>
              <a:rPr lang="en-US" sz="2200" b="1" dirty="0">
                <a:latin typeface="Amaranth" panose="02000503050000020004" pitchFamily="2" charset="0"/>
              </a:rPr>
              <a:t>How it works:</a:t>
            </a:r>
          </a:p>
          <a:p>
            <a:pPr marL="342900" indent="-342900">
              <a:spcAft>
                <a:spcPts val="1800"/>
              </a:spcAft>
              <a:buFont typeface="Arial" panose="020B0604020202020204" pitchFamily="34" charset="0"/>
              <a:buChar char="•"/>
            </a:pPr>
            <a:r>
              <a:rPr lang="en-US" sz="2200" dirty="0">
                <a:latin typeface="Amaranth" panose="02000503050000020004" pitchFamily="2" charset="0"/>
              </a:rPr>
              <a:t>Rent adjustments based on the CPI involve linking the rent to the index. For example, if the CPI increases by 2% over a year, the rent might be adjusted upward by the same percentage.</a:t>
            </a:r>
          </a:p>
          <a:p>
            <a:pPr marL="342900" indent="-342900">
              <a:spcAft>
                <a:spcPts val="1800"/>
              </a:spcAft>
              <a:buFont typeface="Arial" panose="020B0604020202020204" pitchFamily="34" charset="0"/>
              <a:buChar char="•"/>
            </a:pPr>
            <a:r>
              <a:rPr lang="en-US" sz="2200" dirty="0">
                <a:latin typeface="Amaranth" panose="02000503050000020004" pitchFamily="2" charset="0"/>
              </a:rPr>
              <a:t>The lease will specify which CPI index is used (e.g., CPI for All Urban Consumers - CPI-U) and how frequently the adjustment is made (e.g., annually).</a:t>
            </a:r>
          </a:p>
          <a:p>
            <a:pPr>
              <a:spcAft>
                <a:spcPts val="1800"/>
              </a:spcAft>
            </a:pPr>
            <a:r>
              <a:rPr lang="en-US" sz="2200" b="1" dirty="0">
                <a:latin typeface="Amaranth" panose="02000503050000020004" pitchFamily="2" charset="0"/>
              </a:rPr>
              <a:t>Example:</a:t>
            </a:r>
          </a:p>
          <a:p>
            <a:pPr marL="342900" indent="-342900">
              <a:spcAft>
                <a:spcPts val="1800"/>
              </a:spcAft>
              <a:buFont typeface="Arial" panose="020B0604020202020204" pitchFamily="34" charset="0"/>
              <a:buChar char="•"/>
            </a:pPr>
            <a:r>
              <a:rPr lang="en-US" sz="2200" dirty="0">
                <a:latin typeface="Amaranth" panose="02000503050000020004" pitchFamily="2" charset="0"/>
              </a:rPr>
              <a:t>If the base rent is $10,000 per month, and the CPI increases by 3%, the new rent might be $10,300 per month.</a:t>
            </a:r>
          </a:p>
        </p:txBody>
      </p:sp>
    </p:spTree>
    <p:extLst>
      <p:ext uri="{BB962C8B-B14F-4D97-AF65-F5344CB8AC3E}">
        <p14:creationId xmlns:p14="http://schemas.microsoft.com/office/powerpoint/2010/main" val="27856965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Rent Review</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3831818"/>
          </a:xfrm>
          <a:prstGeom prst="rect">
            <a:avLst/>
          </a:prstGeom>
          <a:noFill/>
        </p:spPr>
        <p:txBody>
          <a:bodyPr wrap="square">
            <a:spAutoFit/>
          </a:bodyPr>
          <a:lstStyle/>
          <a:p>
            <a:pPr>
              <a:spcAft>
                <a:spcPts val="1800"/>
              </a:spcAft>
            </a:pPr>
            <a:r>
              <a:rPr lang="en-US" sz="2200" b="1" dirty="0">
                <a:latin typeface="Amaranth" panose="02000503050000020004" pitchFamily="2" charset="0"/>
              </a:rPr>
              <a:t>Definition:</a:t>
            </a:r>
          </a:p>
          <a:p>
            <a:pPr marL="342900" indent="-342900">
              <a:spcAft>
                <a:spcPts val="1800"/>
              </a:spcAft>
              <a:buFont typeface="Arial" panose="020B0604020202020204" pitchFamily="34" charset="0"/>
              <a:buChar char="•"/>
            </a:pPr>
            <a:r>
              <a:rPr lang="en-US" sz="2200" dirty="0">
                <a:latin typeface="Amaranth" panose="02000503050000020004" pitchFamily="2" charset="0"/>
              </a:rPr>
              <a:t>Rent review is a process in a commercial lease agreement where the rent amount is reassessed and potentially adjusted at specified intervals during the lease term. The purpose of a rent review is to ensure that the rent remains fair and reflects current market conditions, inflation, or other economic factors.</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Rent review ensures that the rent paid by the tenant aligns with the prevailing market rate or agreed-upon criteria. This helps protect both the landlord and tenant from the effects of inflation or significant changes in the rental market.</a:t>
            </a:r>
          </a:p>
        </p:txBody>
      </p:sp>
    </p:spTree>
    <p:extLst>
      <p:ext uri="{BB962C8B-B14F-4D97-AF65-F5344CB8AC3E}">
        <p14:creationId xmlns:p14="http://schemas.microsoft.com/office/powerpoint/2010/main" val="25530546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Methods of Rent Review:</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1041683" y="1212625"/>
            <a:ext cx="10378985" cy="4508927"/>
          </a:xfrm>
          <a:prstGeom prst="rect">
            <a:avLst/>
          </a:prstGeom>
          <a:noFill/>
        </p:spPr>
        <p:txBody>
          <a:bodyPr wrap="square">
            <a:spAutoFit/>
          </a:bodyPr>
          <a:lstStyle/>
          <a:p>
            <a:pPr>
              <a:spcAft>
                <a:spcPts val="1800"/>
              </a:spcAft>
            </a:pPr>
            <a:r>
              <a:rPr lang="en-US" sz="2200" b="1" dirty="0">
                <a:latin typeface="Amaranth" panose="02000503050000020004" pitchFamily="2" charset="0"/>
              </a:rPr>
              <a:t>Market Rent Review</a:t>
            </a:r>
            <a:r>
              <a:rPr lang="en-US" sz="2200" dirty="0">
                <a:latin typeface="Amaranth" panose="02000503050000020004" pitchFamily="2" charset="0"/>
              </a:rPr>
              <a:t>: The rent is adjusted to the current market rent for similar properties in the area. This is the most common method and often involves negotiation between the landlord and tenant, with the possibility of involving an independent appraiser if they cannot agree.</a:t>
            </a:r>
          </a:p>
          <a:p>
            <a:pPr>
              <a:spcAft>
                <a:spcPts val="1800"/>
              </a:spcAft>
            </a:pPr>
            <a:r>
              <a:rPr lang="en-US" sz="2200" b="1" dirty="0">
                <a:latin typeface="Amaranth" panose="02000503050000020004" pitchFamily="2" charset="0"/>
              </a:rPr>
              <a:t>Fixed Percentage Increase</a:t>
            </a:r>
            <a:r>
              <a:rPr lang="en-US" sz="2200" dirty="0">
                <a:latin typeface="Amaranth" panose="02000503050000020004" pitchFamily="2" charset="0"/>
              </a:rPr>
              <a:t>: The rent is increased by a pre-determined percentage at each review date, regardless of market conditions.</a:t>
            </a:r>
          </a:p>
          <a:p>
            <a:pPr>
              <a:spcAft>
                <a:spcPts val="1800"/>
              </a:spcAft>
            </a:pPr>
            <a:r>
              <a:rPr lang="en-US" sz="2200" b="1" dirty="0">
                <a:latin typeface="Amaranth" panose="02000503050000020004" pitchFamily="2" charset="0"/>
              </a:rPr>
              <a:t>CPI or Index-Linked Review</a:t>
            </a:r>
            <a:r>
              <a:rPr lang="en-US" sz="2200" dirty="0">
                <a:latin typeface="Amaranth" panose="02000503050000020004" pitchFamily="2" charset="0"/>
              </a:rPr>
              <a:t>: The rent is adjusted based on changes in a specified index, such as the Consumer Price Index (CPI), reflecting inflation or cost of living adjustments.</a:t>
            </a:r>
          </a:p>
          <a:p>
            <a:pPr>
              <a:spcAft>
                <a:spcPts val="1800"/>
              </a:spcAft>
            </a:pPr>
            <a:r>
              <a:rPr lang="en-US" sz="2200" b="1" dirty="0">
                <a:latin typeface="Amaranth" panose="02000503050000020004" pitchFamily="2" charset="0"/>
              </a:rPr>
              <a:t>Stepped Rent</a:t>
            </a:r>
            <a:r>
              <a:rPr lang="en-US" sz="2200" dirty="0">
                <a:latin typeface="Amaranth" panose="02000503050000020004" pitchFamily="2" charset="0"/>
              </a:rPr>
              <a:t>: The lease specifies that the rent will increase by a fixed amount at each review date, providing a predictable rent increase over time.</a:t>
            </a:r>
          </a:p>
        </p:txBody>
      </p:sp>
    </p:spTree>
    <p:extLst>
      <p:ext uri="{BB962C8B-B14F-4D97-AF65-F5344CB8AC3E}">
        <p14:creationId xmlns:p14="http://schemas.microsoft.com/office/powerpoint/2010/main" val="167741133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Tenant Improvement Allowance (TIA)</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170372"/>
          </a:xfrm>
          <a:prstGeom prst="rect">
            <a:avLst/>
          </a:prstGeom>
          <a:noFill/>
        </p:spPr>
        <p:txBody>
          <a:bodyPr wrap="square">
            <a:spAutoFit/>
          </a:bodyPr>
          <a:lstStyle/>
          <a:p>
            <a:pPr>
              <a:spcAft>
                <a:spcPts val="1800"/>
              </a:spcAft>
            </a:pPr>
            <a:r>
              <a:rPr lang="en-US" sz="2200" b="1" dirty="0">
                <a:latin typeface="Amaranth" panose="02000503050000020004" pitchFamily="2" charset="0"/>
              </a:rPr>
              <a:t>Definition:</a:t>
            </a:r>
          </a:p>
          <a:p>
            <a:pPr marL="342900" indent="-342900">
              <a:spcAft>
                <a:spcPts val="1800"/>
              </a:spcAft>
              <a:buFont typeface="Arial" panose="020B0604020202020204" pitchFamily="34" charset="0"/>
              <a:buChar char="•"/>
            </a:pPr>
            <a:r>
              <a:rPr lang="en-US" sz="2200" dirty="0">
                <a:latin typeface="Amaranth" panose="02000503050000020004" pitchFamily="2" charset="0"/>
              </a:rPr>
              <a:t>Tenant Improvement Allowance (TIA) is a financial incentive provided by the landlord to the tenant. It is an amount of money the landlord agrees to pay or reimburse the tenant for the cost of making improvements or customizations to the leased premises to meet the tenant's specific needs.</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The purpose of a Tenant Improvement Allowance is to help the tenant customize the space to suit their business operations. This can include anything from installing partitions, lighting, and flooring, to building out office spaces, restrooms, or specialized areas like kitchens or laboratories.</a:t>
            </a:r>
          </a:p>
        </p:txBody>
      </p:sp>
    </p:spTree>
    <p:extLst>
      <p:ext uri="{BB962C8B-B14F-4D97-AF65-F5344CB8AC3E}">
        <p14:creationId xmlns:p14="http://schemas.microsoft.com/office/powerpoint/2010/main" val="4851494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Tenant Improvement Allowance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062651"/>
          </a:xfrm>
          <a:prstGeom prst="rect">
            <a:avLst/>
          </a:prstGeom>
          <a:noFill/>
        </p:spPr>
        <p:txBody>
          <a:bodyPr wrap="square">
            <a:spAutoFit/>
          </a:bodyPr>
          <a:lstStyle/>
          <a:p>
            <a:pPr>
              <a:spcAft>
                <a:spcPts val="1800"/>
              </a:spcAft>
            </a:pPr>
            <a:r>
              <a:rPr lang="en-US" sz="2200" b="1" dirty="0">
                <a:latin typeface="Amaranth" panose="02000503050000020004" pitchFamily="2" charset="0"/>
              </a:rPr>
              <a:t>Usage:</a:t>
            </a:r>
          </a:p>
          <a:p>
            <a:pPr>
              <a:spcAft>
                <a:spcPts val="1800"/>
              </a:spcAft>
            </a:pPr>
            <a:r>
              <a:rPr lang="en-US" sz="2200" dirty="0">
                <a:latin typeface="Amaranth" panose="02000503050000020004" pitchFamily="2" charset="0"/>
              </a:rPr>
              <a:t>The lease will usually specify which types of improvements are eligible for reimbursement under the TIA. The tenant typically uses the TIA to cover costs associated with:</a:t>
            </a:r>
          </a:p>
          <a:p>
            <a:pPr marL="342900" indent="-342900">
              <a:spcAft>
                <a:spcPts val="1800"/>
              </a:spcAft>
              <a:buFont typeface="Arial" panose="020B0604020202020204" pitchFamily="34" charset="0"/>
              <a:buChar char="•"/>
            </a:pPr>
            <a:r>
              <a:rPr lang="en-US" sz="2200" b="1" dirty="0">
                <a:latin typeface="Amaranth" panose="02000503050000020004" pitchFamily="2" charset="0"/>
              </a:rPr>
              <a:t>Construction</a:t>
            </a:r>
            <a:r>
              <a:rPr lang="en-US" sz="2200" dirty="0">
                <a:latin typeface="Amaranth" panose="02000503050000020004" pitchFamily="2" charset="0"/>
              </a:rPr>
              <a:t>: Building out walls, installing electrical systems, or adding plumbing.</a:t>
            </a:r>
          </a:p>
          <a:p>
            <a:pPr marL="342900" indent="-342900">
              <a:spcAft>
                <a:spcPts val="1800"/>
              </a:spcAft>
              <a:buFont typeface="Arial" panose="020B0604020202020204" pitchFamily="34" charset="0"/>
              <a:buChar char="•"/>
            </a:pPr>
            <a:r>
              <a:rPr lang="en-US" sz="2200" b="1" dirty="0">
                <a:latin typeface="Amaranth" panose="02000503050000020004" pitchFamily="2" charset="0"/>
              </a:rPr>
              <a:t>Interior Finishes</a:t>
            </a:r>
            <a:r>
              <a:rPr lang="en-US" sz="2200" dirty="0">
                <a:latin typeface="Amaranth" panose="02000503050000020004" pitchFamily="2" charset="0"/>
              </a:rPr>
              <a:t>: Installing flooring, painting, and other cosmetic enhancements.</a:t>
            </a:r>
          </a:p>
          <a:p>
            <a:pPr marL="342900" indent="-342900">
              <a:spcAft>
                <a:spcPts val="1800"/>
              </a:spcAft>
              <a:buFont typeface="Arial" panose="020B0604020202020204" pitchFamily="34" charset="0"/>
              <a:buChar char="•"/>
            </a:pPr>
            <a:r>
              <a:rPr lang="en-US" sz="2200" b="1" dirty="0">
                <a:latin typeface="Amaranth" panose="02000503050000020004" pitchFamily="2" charset="0"/>
              </a:rPr>
              <a:t>Fixtures and Equipment</a:t>
            </a:r>
            <a:r>
              <a:rPr lang="en-US" sz="2200" dirty="0">
                <a:latin typeface="Amaranth" panose="02000503050000020004" pitchFamily="2" charset="0"/>
              </a:rPr>
              <a:t>: Installing lighting, cabinets, or other fixed items necessary for the tenant’s business.</a:t>
            </a:r>
          </a:p>
        </p:txBody>
      </p:sp>
    </p:spTree>
    <p:extLst>
      <p:ext uri="{BB962C8B-B14F-4D97-AF65-F5344CB8AC3E}">
        <p14:creationId xmlns:p14="http://schemas.microsoft.com/office/powerpoint/2010/main" val="4092810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Tenant Improvement Allowance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970591"/>
          </a:xfrm>
          <a:prstGeom prst="rect">
            <a:avLst/>
          </a:prstGeom>
          <a:noFill/>
        </p:spPr>
        <p:txBody>
          <a:bodyPr wrap="square">
            <a:spAutoFit/>
          </a:bodyPr>
          <a:lstStyle/>
          <a:p>
            <a:pPr>
              <a:spcAft>
                <a:spcPts val="1800"/>
              </a:spcAft>
            </a:pPr>
            <a:r>
              <a:rPr lang="en-US" sz="2200" b="1" dirty="0">
                <a:latin typeface="Amaranth" panose="02000503050000020004" pitchFamily="2" charset="0"/>
              </a:rPr>
              <a:t>Payment Structure:</a:t>
            </a:r>
          </a:p>
          <a:p>
            <a:pPr marL="342900" indent="-342900">
              <a:spcAft>
                <a:spcPts val="1800"/>
              </a:spcAft>
              <a:buFont typeface="Arial" panose="020B0604020202020204" pitchFamily="34" charset="0"/>
              <a:buChar char="•"/>
            </a:pPr>
            <a:r>
              <a:rPr lang="en-US" sz="2200" b="1" dirty="0">
                <a:latin typeface="Amaranth" panose="02000503050000020004" pitchFamily="2" charset="0"/>
              </a:rPr>
              <a:t>Reimbursement</a:t>
            </a:r>
            <a:r>
              <a:rPr lang="en-US" sz="2200" dirty="0">
                <a:latin typeface="Amaranth" panose="02000503050000020004" pitchFamily="2" charset="0"/>
              </a:rPr>
              <a:t>: The tenant initially pays for the improvements and is then reimbursed by the landlord up to the agreed TIA amount.</a:t>
            </a:r>
          </a:p>
          <a:p>
            <a:pPr marL="342900" indent="-342900">
              <a:spcAft>
                <a:spcPts val="1800"/>
              </a:spcAft>
              <a:buFont typeface="Arial" panose="020B0604020202020204" pitchFamily="34" charset="0"/>
              <a:buChar char="•"/>
            </a:pPr>
            <a:r>
              <a:rPr lang="en-US" sz="2200" b="1" dirty="0">
                <a:latin typeface="Amaranth" panose="02000503050000020004" pitchFamily="2" charset="0"/>
              </a:rPr>
              <a:t>Direct Payment</a:t>
            </a:r>
            <a:r>
              <a:rPr lang="en-US" sz="2200" dirty="0">
                <a:latin typeface="Amaranth" panose="02000503050000020004" pitchFamily="2" charset="0"/>
              </a:rPr>
              <a:t>: The landlord directly pays contractors for the improvements, up to the TIA limit.</a:t>
            </a:r>
          </a:p>
          <a:p>
            <a:pPr marL="342900" indent="-342900">
              <a:spcAft>
                <a:spcPts val="1800"/>
              </a:spcAft>
              <a:buFont typeface="Arial" panose="020B0604020202020204" pitchFamily="34" charset="0"/>
              <a:buChar char="•"/>
            </a:pPr>
            <a:r>
              <a:rPr lang="en-US" sz="2200" b="1" dirty="0">
                <a:latin typeface="Amaranth" panose="02000503050000020004" pitchFamily="2" charset="0"/>
              </a:rPr>
              <a:t>Upfront Payment</a:t>
            </a:r>
            <a:r>
              <a:rPr lang="en-US" sz="2200" dirty="0">
                <a:latin typeface="Amaranth" panose="02000503050000020004" pitchFamily="2" charset="0"/>
              </a:rPr>
              <a:t>: In some cases, the landlord provides the TIA upfront, and the tenant uses it to pay for the improvements.</a:t>
            </a:r>
          </a:p>
          <a:p>
            <a:pPr>
              <a:spcAft>
                <a:spcPts val="1800"/>
              </a:spcAft>
            </a:pPr>
            <a:r>
              <a:rPr lang="en-US" sz="2200" b="1" dirty="0">
                <a:latin typeface="Amaranth" panose="02000503050000020004" pitchFamily="2" charset="0"/>
              </a:rPr>
              <a:t>Impact on Rent:</a:t>
            </a:r>
          </a:p>
          <a:p>
            <a:pPr marL="342900" indent="-342900">
              <a:spcAft>
                <a:spcPts val="1800"/>
              </a:spcAft>
              <a:buFont typeface="Arial" panose="020B0604020202020204" pitchFamily="34" charset="0"/>
              <a:buChar char="•"/>
            </a:pPr>
            <a:r>
              <a:rPr lang="en-US" sz="2200" dirty="0">
                <a:latin typeface="Amaranth" panose="02000503050000020004" pitchFamily="2" charset="0"/>
              </a:rPr>
              <a:t>The lease may specify that the TIA is factored into the rent, meaning that the landlord may adjust the rent to recoup the cost of the allowance over the lease term.</a:t>
            </a:r>
          </a:p>
        </p:txBody>
      </p:sp>
    </p:spTree>
    <p:extLst>
      <p:ext uri="{BB962C8B-B14F-4D97-AF65-F5344CB8AC3E}">
        <p14:creationId xmlns:p14="http://schemas.microsoft.com/office/powerpoint/2010/main" val="223421147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7670816" cy="1077218"/>
          </a:xfrm>
          <a:prstGeom prst="rect">
            <a:avLst/>
          </a:prstGeom>
          <a:noFill/>
        </p:spPr>
        <p:txBody>
          <a:bodyPr wrap="square">
            <a:spAutoFit/>
          </a:bodyPr>
          <a:lstStyle/>
          <a:p>
            <a:r>
              <a:rPr lang="en-US" sz="3200" b="1" dirty="0">
                <a:latin typeface="Amaranth" panose="02000503050000020004" pitchFamily="2" charset="0"/>
              </a:rPr>
              <a:t>Key Aspects of Lease Clauses Abstraction</a:t>
            </a:r>
          </a:p>
          <a:p>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27248"/>
            <a:ext cx="10378985" cy="1938992"/>
          </a:xfrm>
          <a:prstGeom prst="rect">
            <a:avLst/>
          </a:prstGeom>
          <a:noFill/>
        </p:spPr>
        <p:txBody>
          <a:bodyPr wrap="square">
            <a:spAutoFit/>
          </a:bodyPr>
          <a:lstStyle/>
          <a:p>
            <a:pPr algn="just"/>
            <a:r>
              <a:rPr lang="en-US" sz="2400" b="1" dirty="0">
                <a:latin typeface="Amaranth" panose="02000503050000020004" pitchFamily="2" charset="0"/>
              </a:rPr>
              <a:t>Providing Quick Reference:</a:t>
            </a:r>
          </a:p>
          <a:p>
            <a:pPr marL="342900" indent="-342900" algn="just">
              <a:buFont typeface="Arial" panose="020B0604020202020204" pitchFamily="34" charset="0"/>
              <a:buChar char="•"/>
            </a:pPr>
            <a:endParaRPr lang="en-US" sz="2400" dirty="0">
              <a:latin typeface="Amaranth" panose="02000503050000020004" pitchFamily="2" charset="0"/>
            </a:endParaRPr>
          </a:p>
          <a:p>
            <a:pPr marL="342900" indent="-342900" algn="just">
              <a:buFont typeface="Arial" panose="020B0604020202020204" pitchFamily="34" charset="0"/>
              <a:buChar char="•"/>
            </a:pPr>
            <a:r>
              <a:rPr lang="en-US" sz="2400" dirty="0">
                <a:latin typeface="Amaranth" panose="02000503050000020004" pitchFamily="2" charset="0"/>
              </a:rPr>
              <a:t>The abstract serves as a quick reference guide for property managers, legal teams, or business stakeholders. It allows them to quickly find critical information without having to delve into the full lease document.</a:t>
            </a:r>
          </a:p>
        </p:txBody>
      </p:sp>
    </p:spTree>
    <p:extLst>
      <p:ext uri="{BB962C8B-B14F-4D97-AF65-F5344CB8AC3E}">
        <p14:creationId xmlns:p14="http://schemas.microsoft.com/office/powerpoint/2010/main" val="28845053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TIA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401205"/>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dirty="0">
                <a:latin typeface="Amaranth" panose="02000503050000020004" pitchFamily="2" charset="0"/>
              </a:rPr>
              <a:t>The total dollar amount of the TIA, often expressed as a lump sum or a per square foot amount (e.g., $50 per square foot).</a:t>
            </a:r>
          </a:p>
          <a:p>
            <a:pPr marL="342900" indent="-342900">
              <a:spcAft>
                <a:spcPts val="1800"/>
              </a:spcAft>
              <a:buFont typeface="Arial" panose="020B0604020202020204" pitchFamily="34" charset="0"/>
              <a:buChar char="•"/>
            </a:pPr>
            <a:r>
              <a:rPr lang="en-US" sz="2200" dirty="0">
                <a:latin typeface="Amaranth" panose="02000503050000020004" pitchFamily="2" charset="0"/>
              </a:rPr>
              <a:t>Whether the TIA is paid upfront, reimbursed to the tenant after expenses are incurred, or directly paid to contractors by the landlord. The timeline for reimbursement, if applicable (e.g., within 30 days of invoice submission).</a:t>
            </a:r>
          </a:p>
          <a:p>
            <a:pPr marL="342900" indent="-342900">
              <a:spcAft>
                <a:spcPts val="1800"/>
              </a:spcAft>
              <a:buFont typeface="Arial" panose="020B0604020202020204" pitchFamily="34" charset="0"/>
              <a:buChar char="•"/>
            </a:pPr>
            <a:r>
              <a:rPr lang="en-US" sz="2200" dirty="0">
                <a:latin typeface="Amaranth" panose="02000503050000020004" pitchFamily="2" charset="0"/>
              </a:rPr>
              <a:t>Any restrictions or limitations on how the TIA can be used.</a:t>
            </a:r>
          </a:p>
          <a:p>
            <a:pPr marL="342900" indent="-342900">
              <a:spcAft>
                <a:spcPts val="1800"/>
              </a:spcAft>
              <a:buFont typeface="Arial" panose="020B0604020202020204" pitchFamily="34" charset="0"/>
              <a:buChar char="•"/>
            </a:pPr>
            <a:r>
              <a:rPr lang="en-US" sz="2200" dirty="0">
                <a:latin typeface="Amaranth" panose="02000503050000020004" pitchFamily="2" charset="0"/>
              </a:rPr>
              <a:t>Details on who is responsible if the cost of improvements exceeds the TIA amount (usually to be borne by Tenant or shared by Landlord). </a:t>
            </a:r>
          </a:p>
          <a:p>
            <a:pPr marL="342900" indent="-342900">
              <a:spcAft>
                <a:spcPts val="1800"/>
              </a:spcAft>
              <a:buFont typeface="Arial" panose="020B0604020202020204" pitchFamily="34" charset="0"/>
              <a:buChar char="•"/>
            </a:pPr>
            <a:r>
              <a:rPr lang="en-US" sz="2200" dirty="0">
                <a:latin typeface="Amaranth" panose="02000503050000020004" pitchFamily="2" charset="0"/>
              </a:rPr>
              <a:t>What happens if the tenant does not use the full TIA amount, such as whether the unused portion can be applied to rent or carried over.</a:t>
            </a:r>
          </a:p>
        </p:txBody>
      </p:sp>
    </p:spTree>
    <p:extLst>
      <p:ext uri="{BB962C8B-B14F-4D97-AF65-F5344CB8AC3E}">
        <p14:creationId xmlns:p14="http://schemas.microsoft.com/office/powerpoint/2010/main" val="18775975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941339" y="296656"/>
            <a:ext cx="8949110" cy="584775"/>
          </a:xfrm>
          <a:prstGeom prst="rect">
            <a:avLst/>
          </a:prstGeom>
          <a:noFill/>
        </p:spPr>
        <p:txBody>
          <a:bodyPr wrap="square">
            <a:spAutoFit/>
          </a:bodyPr>
          <a:lstStyle/>
          <a:p>
            <a:r>
              <a:rPr lang="en-US" sz="3200" b="1" dirty="0">
                <a:latin typeface="Amaranth" panose="02000503050000020004" pitchFamily="2" charset="0"/>
              </a:rPr>
              <a:t>TIA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1677382"/>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dirty="0">
                <a:latin typeface="Amaranth" panose="02000503050000020004" pitchFamily="2" charset="0"/>
              </a:rPr>
              <a:t>The deadline by which the tenant must complete the improvements and utilize the TIA. Any expiration date for the TIA, after which it is no longer available.</a:t>
            </a:r>
          </a:p>
          <a:p>
            <a:pPr marL="342900" indent="-342900">
              <a:spcAft>
                <a:spcPts val="1800"/>
              </a:spcAft>
              <a:buFont typeface="Arial" panose="020B0604020202020204" pitchFamily="34" charset="0"/>
              <a:buChar char="•"/>
            </a:pPr>
            <a:r>
              <a:rPr lang="en-US" sz="2200" dirty="0">
                <a:latin typeface="Amaranth" panose="02000503050000020004" pitchFamily="2" charset="0"/>
              </a:rPr>
              <a:t>Any specific conditions that must be met before the TIA is made available, such as obtaining permits or approvals.</a:t>
            </a:r>
          </a:p>
        </p:txBody>
      </p:sp>
    </p:spTree>
    <p:extLst>
      <p:ext uri="{BB962C8B-B14F-4D97-AF65-F5344CB8AC3E}">
        <p14:creationId xmlns:p14="http://schemas.microsoft.com/office/powerpoint/2010/main" val="30913635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After hour services</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3939540"/>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dirty="0">
                <a:latin typeface="Amaranth" panose="02000503050000020004" pitchFamily="2" charset="0"/>
              </a:rPr>
              <a:t>After-hour services refer to services provided by the landlord or property management outside of the building's regular operating hours. These services are typically related to the operation and maintenance of the leased premises and common areas, such as heating, ventilation, air conditioning (HVAC), lighting, and security.</a:t>
            </a:r>
          </a:p>
          <a:p>
            <a:pPr marL="342900" indent="-342900">
              <a:spcAft>
                <a:spcPts val="1800"/>
              </a:spcAft>
              <a:buFont typeface="Arial" panose="020B0604020202020204" pitchFamily="34" charset="0"/>
              <a:buChar char="•"/>
            </a:pPr>
            <a:r>
              <a:rPr lang="en-US" sz="2200" dirty="0">
                <a:latin typeface="Amaranth" panose="02000503050000020004" pitchFamily="2" charset="0"/>
              </a:rPr>
              <a:t>Tenants may be required to pay extra fees for after-hour services, which could be based on actual usage, a flat fee, or an hourly rate. These charges are often detailed in the lease agreement.</a:t>
            </a:r>
          </a:p>
          <a:p>
            <a:pPr marL="342900" indent="-342900">
              <a:spcAft>
                <a:spcPts val="1800"/>
              </a:spcAft>
              <a:buFont typeface="Arial" panose="020B0604020202020204" pitchFamily="34" charset="0"/>
              <a:buChar char="•"/>
            </a:pPr>
            <a:r>
              <a:rPr lang="en-US" sz="2200" dirty="0">
                <a:latin typeface="Amaranth" panose="02000503050000020004" pitchFamily="2" charset="0"/>
              </a:rPr>
              <a:t>Tenants to schedule after-hour services in advance, with a specified notice period (e.g., 24 or 48 hours).</a:t>
            </a:r>
          </a:p>
        </p:txBody>
      </p:sp>
    </p:spTree>
    <p:extLst>
      <p:ext uri="{BB962C8B-B14F-4D97-AF65-F5344CB8AC3E}">
        <p14:creationId xmlns:p14="http://schemas.microsoft.com/office/powerpoint/2010/main" val="17847644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Merchant Association/Media Fund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508927"/>
          </a:xfrm>
          <a:prstGeom prst="rect">
            <a:avLst/>
          </a:prstGeom>
          <a:noFill/>
        </p:spPr>
        <p:txBody>
          <a:bodyPr wrap="square">
            <a:spAutoFit/>
          </a:bodyPr>
          <a:lstStyle/>
          <a:p>
            <a:pPr>
              <a:spcAft>
                <a:spcPts val="1800"/>
              </a:spcAft>
            </a:pPr>
            <a:r>
              <a:rPr lang="en-US" sz="2200" b="1" dirty="0">
                <a:latin typeface="Amaranth" panose="02000503050000020004" pitchFamily="2" charset="0"/>
              </a:rPr>
              <a:t>Definition:</a:t>
            </a:r>
          </a:p>
          <a:p>
            <a:pPr marL="342900" indent="-342900">
              <a:spcAft>
                <a:spcPts val="1800"/>
              </a:spcAft>
              <a:buFont typeface="Arial" panose="020B0604020202020204" pitchFamily="34" charset="0"/>
              <a:buChar char="•"/>
            </a:pPr>
            <a:r>
              <a:rPr lang="en-US" sz="2200" dirty="0">
                <a:latin typeface="Amaranth" panose="02000503050000020004" pitchFamily="2" charset="0"/>
              </a:rPr>
              <a:t>The terms Merchant Association Fund or Media Fund refer to specific types of funds commonly found in retail leases, particularly in shopping centers or malls. These funds are typically established to support the collective marketing, advertising, and promotional activities that benefit all tenants within the retail property.</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The Merchant Association Fund is a pool of money contributed by the tenants of a shopping center or retail complex. This fund is used to support activities organized by the Merchant Association, which is a group representing the interests of the tenants.</a:t>
            </a:r>
          </a:p>
        </p:txBody>
      </p:sp>
    </p:spTree>
    <p:extLst>
      <p:ext uri="{BB962C8B-B14F-4D97-AF65-F5344CB8AC3E}">
        <p14:creationId xmlns:p14="http://schemas.microsoft.com/office/powerpoint/2010/main" val="2283125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Merchant Association/Media Fund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3493264"/>
          </a:xfrm>
          <a:prstGeom prst="rect">
            <a:avLst/>
          </a:prstGeom>
          <a:noFill/>
        </p:spPr>
        <p:txBody>
          <a:bodyPr wrap="square">
            <a:spAutoFit/>
          </a:bodyPr>
          <a:lstStyle/>
          <a:p>
            <a:pPr>
              <a:spcAft>
                <a:spcPts val="1800"/>
              </a:spcAft>
            </a:pPr>
            <a:r>
              <a:rPr lang="en-US" sz="2200" b="1" dirty="0">
                <a:latin typeface="Amaranth" panose="02000503050000020004" pitchFamily="2" charset="0"/>
              </a:rPr>
              <a:t>Common Uses:</a:t>
            </a:r>
          </a:p>
          <a:p>
            <a:pPr marL="342900" indent="-342900">
              <a:spcAft>
                <a:spcPts val="1800"/>
              </a:spcAft>
              <a:buFont typeface="Arial" panose="020B0604020202020204" pitchFamily="34" charset="0"/>
              <a:buChar char="•"/>
            </a:pPr>
            <a:r>
              <a:rPr lang="en-US" sz="2200" b="1" dirty="0">
                <a:latin typeface="Amaranth" panose="02000503050000020004" pitchFamily="2" charset="0"/>
              </a:rPr>
              <a:t>Marketing and Promotions</a:t>
            </a:r>
            <a:r>
              <a:rPr lang="en-US" sz="2200" dirty="0">
                <a:latin typeface="Amaranth" panose="02000503050000020004" pitchFamily="2" charset="0"/>
              </a:rPr>
              <a:t>: Funding collective marketing campaigns, promotional events, and seasonal decorations to attract more customers to the shopping center.</a:t>
            </a:r>
          </a:p>
          <a:p>
            <a:pPr marL="342900" indent="-342900">
              <a:spcAft>
                <a:spcPts val="1800"/>
              </a:spcAft>
              <a:buFont typeface="Arial" panose="020B0604020202020204" pitchFamily="34" charset="0"/>
              <a:buChar char="•"/>
            </a:pPr>
            <a:r>
              <a:rPr lang="en-US" sz="2200" b="1" dirty="0">
                <a:latin typeface="Amaranth" panose="02000503050000020004" pitchFamily="2" charset="0"/>
              </a:rPr>
              <a:t>Tenant Coordination</a:t>
            </a:r>
            <a:r>
              <a:rPr lang="en-US" sz="2200" dirty="0">
                <a:latin typeface="Amaranth" panose="02000503050000020004" pitchFamily="2" charset="0"/>
              </a:rPr>
              <a:t>: Organizing meetings or events that benefit the tenants, such as training sessions or joint promotions.</a:t>
            </a:r>
          </a:p>
          <a:p>
            <a:pPr marL="342900" indent="-342900">
              <a:spcAft>
                <a:spcPts val="1800"/>
              </a:spcAft>
              <a:buFont typeface="Arial" panose="020B0604020202020204" pitchFamily="34" charset="0"/>
              <a:buChar char="•"/>
            </a:pPr>
            <a:r>
              <a:rPr lang="en-US" sz="2200" b="1" dirty="0">
                <a:latin typeface="Amaranth" panose="02000503050000020004" pitchFamily="2" charset="0"/>
              </a:rPr>
              <a:t>Common Area Improvements</a:t>
            </a:r>
            <a:r>
              <a:rPr lang="en-US" sz="2200" dirty="0">
                <a:latin typeface="Amaranth" panose="02000503050000020004" pitchFamily="2" charset="0"/>
              </a:rPr>
              <a:t>: Contributing to improvements in common areas, such as enhanced signage or customer amenities.</a:t>
            </a:r>
          </a:p>
        </p:txBody>
      </p:sp>
    </p:spTree>
    <p:extLst>
      <p:ext uri="{BB962C8B-B14F-4D97-AF65-F5344CB8AC3E}">
        <p14:creationId xmlns:p14="http://schemas.microsoft.com/office/powerpoint/2010/main" val="29829699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Late fee &amp; Interest</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5109091"/>
          </a:xfrm>
          <a:prstGeom prst="rect">
            <a:avLst/>
          </a:prstGeom>
          <a:noFill/>
        </p:spPr>
        <p:txBody>
          <a:bodyPr wrap="square">
            <a:spAutoFit/>
          </a:bodyPr>
          <a:lstStyle/>
          <a:p>
            <a:pPr>
              <a:spcAft>
                <a:spcPts val="1200"/>
              </a:spcAft>
            </a:pPr>
            <a:r>
              <a:rPr lang="en-US" sz="2200" dirty="0">
                <a:latin typeface="Amaranth" panose="02000503050000020004" pitchFamily="2" charset="0"/>
              </a:rPr>
              <a:t>Late fee and interest are financial penalties that may be imposed on a tenant in a commercial lease agreement if they fail to make payments, such as rent or other charges, on time. These penalties are intended to encourage timely payment and compensate the landlord for the inconvenience and financial impact of late payments.</a:t>
            </a:r>
          </a:p>
          <a:p>
            <a:pPr>
              <a:spcAft>
                <a:spcPts val="1200"/>
              </a:spcAft>
            </a:pPr>
            <a:r>
              <a:rPr lang="en-US" sz="2200" b="1" dirty="0">
                <a:latin typeface="Amaranth" panose="02000503050000020004" pitchFamily="2" charset="0"/>
              </a:rPr>
              <a:t>Definition of Late Fee:</a:t>
            </a:r>
          </a:p>
          <a:p>
            <a:pPr marL="342900" indent="-342900">
              <a:spcAft>
                <a:spcPts val="1200"/>
              </a:spcAft>
              <a:buFont typeface="Arial" panose="020B0604020202020204" pitchFamily="34" charset="0"/>
              <a:buChar char="•"/>
            </a:pPr>
            <a:r>
              <a:rPr lang="en-US" sz="2200" dirty="0">
                <a:latin typeface="Amaranth" panose="02000503050000020004" pitchFamily="2" charset="0"/>
              </a:rPr>
              <a:t>A late fee is a fixed amount or a percentage of the overdue payment that the tenant must pay if they do not make a required payment, such as rent, by the specified due date.</a:t>
            </a:r>
          </a:p>
          <a:p>
            <a:pPr>
              <a:spcAft>
                <a:spcPts val="1200"/>
              </a:spcAft>
            </a:pPr>
            <a:r>
              <a:rPr lang="en-US" sz="2200" b="1" dirty="0">
                <a:latin typeface="Amaranth" panose="02000503050000020004" pitchFamily="2" charset="0"/>
              </a:rPr>
              <a:t>Definition of Interest:</a:t>
            </a:r>
          </a:p>
          <a:p>
            <a:pPr marL="342900" indent="-342900">
              <a:spcAft>
                <a:spcPts val="1200"/>
              </a:spcAft>
              <a:buFont typeface="Arial" panose="020B0604020202020204" pitchFamily="34" charset="0"/>
              <a:buChar char="•"/>
            </a:pPr>
            <a:r>
              <a:rPr lang="en-US" sz="2200" dirty="0">
                <a:latin typeface="Amaranth" panose="02000503050000020004" pitchFamily="2" charset="0"/>
              </a:rPr>
              <a:t>Interest is an additional charge calculated as a percentage of the overdue amount that accrues over time until the payment is made. It is typically charged on a daily or monthly basis.</a:t>
            </a:r>
          </a:p>
        </p:txBody>
      </p:sp>
    </p:spTree>
    <p:extLst>
      <p:ext uri="{BB962C8B-B14F-4D97-AF65-F5344CB8AC3E}">
        <p14:creationId xmlns:p14="http://schemas.microsoft.com/office/powerpoint/2010/main" val="54897632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Late fee &amp; Interest</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4770537"/>
          </a:xfrm>
          <a:prstGeom prst="rect">
            <a:avLst/>
          </a:prstGeom>
          <a:noFill/>
        </p:spPr>
        <p:txBody>
          <a:bodyPr wrap="square">
            <a:spAutoFit/>
          </a:bodyPr>
          <a:lstStyle/>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late fee and interest serves as a deterrent against late payments and compensates the landlord for the administrative burden and potential cash flow issues caused by the delay.</a:t>
            </a:r>
          </a:p>
          <a:p>
            <a:pPr>
              <a:spcAft>
                <a:spcPts val="1200"/>
              </a:spcAft>
            </a:pPr>
            <a:r>
              <a:rPr lang="en-US" sz="2200" b="1" dirty="0">
                <a:latin typeface="Amaranth" panose="02000503050000020004" pitchFamily="2" charset="0"/>
              </a:rPr>
              <a:t>Calculation: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lease agreement typically specifies the amount or percentage of the late fee. It might be a flat fee (e.g., $100) or a percentage of the overdue amount (e.g., 5% of the monthly rent).</a:t>
            </a:r>
          </a:p>
          <a:p>
            <a:pPr marL="342900" indent="-342900">
              <a:spcAft>
                <a:spcPts val="1200"/>
              </a:spcAft>
              <a:buFont typeface="Arial" panose="020B0604020202020204" pitchFamily="34" charset="0"/>
              <a:buChar char="•"/>
            </a:pPr>
            <a:r>
              <a:rPr lang="en-US" sz="2200" dirty="0">
                <a:latin typeface="Amaranth" panose="02000503050000020004" pitchFamily="2" charset="0"/>
              </a:rPr>
              <a:t>The interest rate is usually specified in the lease agreement and might be stated as an annual percentage (e.g., 12% per annum) or a monthly rate. The interest is applied to the outstanding balance from the date the payment was due until it is paid in full.</a:t>
            </a:r>
          </a:p>
        </p:txBody>
      </p:sp>
    </p:spTree>
    <p:extLst>
      <p:ext uri="{BB962C8B-B14F-4D97-AF65-F5344CB8AC3E}">
        <p14:creationId xmlns:p14="http://schemas.microsoft.com/office/powerpoint/2010/main" val="36257071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Late fee &amp; Interest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05931"/>
            <a:ext cx="10378985" cy="4093428"/>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Amount or Percentage:</a:t>
            </a:r>
            <a:r>
              <a:rPr lang="en-US" sz="2200" dirty="0">
                <a:latin typeface="Amaranth" panose="02000503050000020004" pitchFamily="2" charset="0"/>
              </a:rPr>
              <a:t> The specific dollar amount or percentage of the overdue payment that will be charged as a late fee.</a:t>
            </a:r>
          </a:p>
          <a:p>
            <a:pPr marL="342900" indent="-342900">
              <a:spcAft>
                <a:spcPts val="1200"/>
              </a:spcAft>
              <a:buFont typeface="Arial" panose="020B0604020202020204" pitchFamily="34" charset="0"/>
              <a:buChar char="•"/>
            </a:pPr>
            <a:r>
              <a:rPr lang="en-US" sz="2200" b="1" dirty="0">
                <a:latin typeface="Amaranth" panose="02000503050000020004" pitchFamily="2" charset="0"/>
              </a:rPr>
              <a:t>Trigger Date: </a:t>
            </a:r>
            <a:r>
              <a:rPr lang="en-US" sz="2200" dirty="0">
                <a:latin typeface="Amaranth" panose="02000503050000020004" pitchFamily="2" charset="0"/>
              </a:rPr>
              <a:t>The number of days after the due date when the late fee is applied (e.g., after 5 days of non-payment).</a:t>
            </a:r>
          </a:p>
          <a:p>
            <a:pPr marL="342900" indent="-342900">
              <a:spcAft>
                <a:spcPts val="1200"/>
              </a:spcAft>
              <a:buFont typeface="Arial" panose="020B0604020202020204" pitchFamily="34" charset="0"/>
              <a:buChar char="•"/>
            </a:pPr>
            <a:r>
              <a:rPr lang="en-US" sz="2200" b="1" dirty="0">
                <a:latin typeface="Amaranth" panose="02000503050000020004" pitchFamily="2" charset="0"/>
              </a:rPr>
              <a:t>Grace Period: </a:t>
            </a:r>
            <a:r>
              <a:rPr lang="en-US" sz="2200" dirty="0">
                <a:latin typeface="Amaranth" panose="02000503050000020004" pitchFamily="2" charset="0"/>
              </a:rPr>
              <a:t>Whether there is a grace period during which the tenant can make the payment without incurring a late fee, and the length of this period.</a:t>
            </a:r>
          </a:p>
          <a:p>
            <a:pPr marL="342900" indent="-342900">
              <a:spcAft>
                <a:spcPts val="1200"/>
              </a:spcAft>
              <a:buFont typeface="Arial" panose="020B0604020202020204" pitchFamily="34" charset="0"/>
              <a:buChar char="•"/>
            </a:pPr>
            <a:r>
              <a:rPr lang="en-US" sz="2200" b="1" dirty="0">
                <a:latin typeface="Amaranth" panose="02000503050000020004" pitchFamily="2" charset="0"/>
              </a:rPr>
              <a:t>Frequency: </a:t>
            </a:r>
            <a:r>
              <a:rPr lang="en-US" sz="2200" dirty="0">
                <a:latin typeface="Amaranth" panose="02000503050000020004" pitchFamily="2" charset="0"/>
              </a:rPr>
              <a:t>Whether the late fee is a one-time charge or if it applies for each period (e.g., monthly) that the payment remains overdue.</a:t>
            </a:r>
          </a:p>
          <a:p>
            <a:pPr marL="342900" indent="-342900">
              <a:spcAft>
                <a:spcPts val="1200"/>
              </a:spcAft>
              <a:buFont typeface="Arial" panose="020B0604020202020204" pitchFamily="34" charset="0"/>
              <a:buChar char="•"/>
            </a:pPr>
            <a:r>
              <a:rPr lang="en-US" sz="2200" b="1" dirty="0">
                <a:latin typeface="Amaranth" panose="02000503050000020004" pitchFamily="2" charset="0"/>
              </a:rPr>
              <a:t>Interest Rate: </a:t>
            </a:r>
            <a:r>
              <a:rPr lang="en-US" sz="2200" dirty="0">
                <a:latin typeface="Amaranth" panose="02000503050000020004" pitchFamily="2" charset="0"/>
              </a:rPr>
              <a:t>The specific interest rate charged on overdue amounts (e.g., 1.5% per month or 18% per annum).</a:t>
            </a:r>
          </a:p>
        </p:txBody>
      </p:sp>
    </p:spTree>
    <p:extLst>
      <p:ext uri="{BB962C8B-B14F-4D97-AF65-F5344CB8AC3E}">
        <p14:creationId xmlns:p14="http://schemas.microsoft.com/office/powerpoint/2010/main" val="13639319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782718" y="287326"/>
            <a:ext cx="8949110" cy="584775"/>
          </a:xfrm>
          <a:prstGeom prst="rect">
            <a:avLst/>
          </a:prstGeom>
          <a:noFill/>
        </p:spPr>
        <p:txBody>
          <a:bodyPr wrap="square">
            <a:spAutoFit/>
          </a:bodyPr>
          <a:lstStyle/>
          <a:p>
            <a:r>
              <a:rPr lang="en-US" sz="3200" b="1" dirty="0">
                <a:latin typeface="Amaranth" panose="02000503050000020004" pitchFamily="2" charset="0"/>
              </a:rPr>
              <a:t>Parking</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48"/>
            <a:ext cx="10378985" cy="2123658"/>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The Parking Provision defines the tenant’s rights and obligations regarding the use of parking spaces associated with the leased premises. It covers details such as the number and type of parking spaces, costs, access rights, and any rules or restrictions on their use. This provision is crucial for ensuring that both the landlord and tenant have a clear understanding of parking arrangements, which can significantly affect the convenience and functionality of the leased space.</a:t>
            </a:r>
          </a:p>
        </p:txBody>
      </p:sp>
    </p:spTree>
    <p:extLst>
      <p:ext uri="{BB962C8B-B14F-4D97-AF65-F5344CB8AC3E}">
        <p14:creationId xmlns:p14="http://schemas.microsoft.com/office/powerpoint/2010/main" val="70051938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Parking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48"/>
            <a:ext cx="10378985" cy="4278094"/>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Number of Spaces: </a:t>
            </a:r>
            <a:r>
              <a:rPr lang="en-US" sz="2200" dirty="0">
                <a:latin typeface="Amaranth" panose="02000503050000020004" pitchFamily="2" charset="0"/>
              </a:rPr>
              <a:t>Specifies the number of parking spaces allocated to the tenant, which can be a fixed number or a percentage of the total available spaces in the building or complex.</a:t>
            </a:r>
          </a:p>
          <a:p>
            <a:pPr marL="342900" indent="-342900">
              <a:spcAft>
                <a:spcPts val="1200"/>
              </a:spcAft>
              <a:buFont typeface="Arial" panose="020B0604020202020204" pitchFamily="34" charset="0"/>
              <a:buChar char="•"/>
            </a:pPr>
            <a:r>
              <a:rPr lang="en-US" sz="2200" b="1" dirty="0">
                <a:latin typeface="Amaranth" panose="02000503050000020004" pitchFamily="2" charset="0"/>
              </a:rPr>
              <a:t>Location: </a:t>
            </a:r>
            <a:r>
              <a:rPr lang="en-US" sz="2200" dirty="0">
                <a:latin typeface="Amaranth" panose="02000503050000020004" pitchFamily="2" charset="0"/>
              </a:rPr>
              <a:t>Details the location of the parking spaces, such as whether they are in a specific area of a parking lot, a designated section of a garage, or adjacent to the leased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Reserved or Unreserved: </a:t>
            </a:r>
            <a:r>
              <a:rPr lang="en-US" sz="2200" dirty="0">
                <a:latin typeface="Amaranth" panose="02000503050000020004" pitchFamily="2" charset="0"/>
              </a:rPr>
              <a:t>Indicates whether the tenant has reserved (assigned) parking spaces or if they are unreserved, meaning they are available on a first-come, first-served basis.</a:t>
            </a:r>
          </a:p>
          <a:p>
            <a:pPr marL="342900" indent="-342900">
              <a:spcAft>
                <a:spcPts val="1200"/>
              </a:spcAft>
              <a:buFont typeface="Arial" panose="020B0604020202020204" pitchFamily="34" charset="0"/>
              <a:buChar char="•"/>
            </a:pPr>
            <a:r>
              <a:rPr lang="en-US" sz="2200" b="1" dirty="0">
                <a:latin typeface="Amaranth" panose="02000503050000020004" pitchFamily="2" charset="0"/>
              </a:rPr>
              <a:t>Covered or Uncovered:</a:t>
            </a:r>
            <a:r>
              <a:rPr lang="en-US" sz="2200" dirty="0">
                <a:latin typeface="Amaranth" panose="02000503050000020004" pitchFamily="2" charset="0"/>
              </a:rPr>
              <a:t> Specifies whether the parking spaces are in a covered structure, such as a garage, or in an open lot.</a:t>
            </a:r>
          </a:p>
        </p:txBody>
      </p:sp>
    </p:spTree>
    <p:extLst>
      <p:ext uri="{BB962C8B-B14F-4D97-AF65-F5344CB8AC3E}">
        <p14:creationId xmlns:p14="http://schemas.microsoft.com/office/powerpoint/2010/main" val="41046428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7670816" cy="584775"/>
          </a:xfrm>
          <a:prstGeom prst="rect">
            <a:avLst/>
          </a:prstGeom>
          <a:noFill/>
        </p:spPr>
        <p:txBody>
          <a:bodyPr wrap="square">
            <a:spAutoFit/>
          </a:bodyPr>
          <a:lstStyle/>
          <a:p>
            <a:r>
              <a:rPr lang="en-US" sz="3200" b="1" dirty="0">
                <a:latin typeface="Amaranth" panose="02000503050000020004" pitchFamily="2" charset="0"/>
              </a:rPr>
              <a:t>Financial Clauses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2621568"/>
            <a:ext cx="5071189" cy="3046988"/>
          </a:xfrm>
          <a:prstGeom prst="rect">
            <a:avLst/>
          </a:prstGeom>
          <a:noFill/>
        </p:spPr>
        <p:txBody>
          <a:bodyPr wrap="square" numCol="1">
            <a:spAutoFit/>
          </a:bodyPr>
          <a:lstStyle/>
          <a:p>
            <a:pPr marL="342900" indent="-342900">
              <a:buFont typeface="Arial" panose="020B0604020202020204" pitchFamily="34" charset="0"/>
              <a:buChar char="•"/>
            </a:pPr>
            <a:r>
              <a:rPr lang="en-US" sz="2400" dirty="0">
                <a:latin typeface="Amaranth" panose="02000503050000020004" pitchFamily="2" charset="0"/>
              </a:rPr>
              <a:t>Operating Expenses/CAM</a:t>
            </a:r>
          </a:p>
          <a:p>
            <a:pPr marL="342900" indent="-342900">
              <a:buFont typeface="Arial" panose="020B0604020202020204" pitchFamily="34" charset="0"/>
              <a:buChar char="•"/>
            </a:pPr>
            <a:r>
              <a:rPr lang="en-US" sz="2400" dirty="0">
                <a:latin typeface="Amaranth" panose="02000503050000020004" pitchFamily="2" charset="0"/>
              </a:rPr>
              <a:t>Real Estate Taxes</a:t>
            </a:r>
          </a:p>
          <a:p>
            <a:pPr marL="342900" indent="-342900">
              <a:buFont typeface="Arial" panose="020B0604020202020204" pitchFamily="34" charset="0"/>
              <a:buChar char="•"/>
            </a:pPr>
            <a:r>
              <a:rPr lang="en-US" sz="2400" dirty="0">
                <a:latin typeface="Amaranth" panose="02000503050000020004" pitchFamily="2" charset="0"/>
              </a:rPr>
              <a:t>Insurance Reimbursement</a:t>
            </a:r>
          </a:p>
          <a:p>
            <a:pPr marL="342900" indent="-342900">
              <a:buFont typeface="Arial" panose="020B0604020202020204" pitchFamily="34" charset="0"/>
              <a:buChar char="•"/>
            </a:pPr>
            <a:r>
              <a:rPr lang="en-US" sz="2400" dirty="0">
                <a:latin typeface="Amaranth" panose="02000503050000020004" pitchFamily="2" charset="0"/>
              </a:rPr>
              <a:t>Utilities</a:t>
            </a:r>
          </a:p>
          <a:p>
            <a:pPr marL="342900" indent="-342900">
              <a:buFont typeface="Arial" panose="020B0604020202020204" pitchFamily="34" charset="0"/>
              <a:buChar char="•"/>
            </a:pPr>
            <a:r>
              <a:rPr lang="en-US" sz="2400" dirty="0">
                <a:latin typeface="Amaranth" panose="02000503050000020004" pitchFamily="2" charset="0"/>
              </a:rPr>
              <a:t>Security Deposit/Letter of Credit/ Guarantee</a:t>
            </a:r>
          </a:p>
          <a:p>
            <a:pPr marL="342900" indent="-342900">
              <a:buFont typeface="Arial" panose="020B0604020202020204" pitchFamily="34" charset="0"/>
              <a:buChar char="•"/>
            </a:pPr>
            <a:r>
              <a:rPr lang="en-US" sz="2400" dirty="0">
                <a:latin typeface="Amaranth" panose="02000503050000020004" pitchFamily="2" charset="0"/>
              </a:rPr>
              <a:t>CPI &amp; Indexation</a:t>
            </a:r>
          </a:p>
          <a:p>
            <a:pPr marL="342900" indent="-342900">
              <a:buFont typeface="Arial" panose="020B0604020202020204" pitchFamily="34" charset="0"/>
              <a:buChar char="•"/>
            </a:pPr>
            <a:r>
              <a:rPr lang="en-US" sz="2400" dirty="0">
                <a:latin typeface="Amaranth" panose="02000503050000020004" pitchFamily="2" charset="0"/>
              </a:rPr>
              <a:t>Rent Review</a:t>
            </a:r>
          </a:p>
        </p:txBody>
      </p:sp>
      <p:sp>
        <p:nvSpPr>
          <p:cNvPr id="17" name="TextBox 16">
            <a:extLst>
              <a:ext uri="{FF2B5EF4-FFF2-40B4-BE49-F238E27FC236}">
                <a16:creationId xmlns:a16="http://schemas.microsoft.com/office/drawing/2014/main" id="{9D0645A4-BA5A-AAC6-F033-12341587A6B5}"/>
              </a:ext>
            </a:extLst>
          </p:cNvPr>
          <p:cNvSpPr txBox="1"/>
          <p:nvPr/>
        </p:nvSpPr>
        <p:spPr>
          <a:xfrm>
            <a:off x="6068007" y="2621568"/>
            <a:ext cx="4792825" cy="2677656"/>
          </a:xfrm>
          <a:prstGeom prst="rect">
            <a:avLst/>
          </a:prstGeom>
          <a:noFill/>
        </p:spPr>
        <p:txBody>
          <a:bodyPr wrap="square" numCol="1">
            <a:spAutoFit/>
          </a:bodyPr>
          <a:lstStyle/>
          <a:p>
            <a:pPr marL="342900" indent="-342900">
              <a:buFont typeface="Arial" panose="020B0604020202020204" pitchFamily="34" charset="0"/>
              <a:buChar char="•"/>
            </a:pPr>
            <a:r>
              <a:rPr lang="en-US" sz="2400" dirty="0">
                <a:latin typeface="Amaranth" panose="02000503050000020004" pitchFamily="2" charset="0"/>
              </a:rPr>
              <a:t>Tenant Improvement Allowance</a:t>
            </a:r>
          </a:p>
          <a:p>
            <a:pPr marL="342900" indent="-342900">
              <a:buFont typeface="Arial" panose="020B0604020202020204" pitchFamily="34" charset="0"/>
              <a:buChar char="•"/>
            </a:pPr>
            <a:r>
              <a:rPr lang="en-US" sz="2400" dirty="0">
                <a:latin typeface="Amaranth" panose="02000503050000020004" pitchFamily="2" charset="0"/>
              </a:rPr>
              <a:t>After hour services</a:t>
            </a:r>
          </a:p>
          <a:p>
            <a:pPr marL="342900" indent="-342900">
              <a:buFont typeface="Arial" panose="020B0604020202020204" pitchFamily="34" charset="0"/>
              <a:buChar char="•"/>
            </a:pPr>
            <a:r>
              <a:rPr lang="en-US" sz="2400" dirty="0">
                <a:latin typeface="Amaranth" panose="02000503050000020004" pitchFamily="2" charset="0"/>
              </a:rPr>
              <a:t>Merchant Association Fund/ Media Fund/ Marketing/ Promotional/ Advertising Fund</a:t>
            </a:r>
          </a:p>
          <a:p>
            <a:pPr marL="342900" indent="-342900">
              <a:buFont typeface="Arial" panose="020B0604020202020204" pitchFamily="34" charset="0"/>
              <a:buChar char="•"/>
            </a:pPr>
            <a:r>
              <a:rPr lang="en-US" sz="2400" dirty="0">
                <a:latin typeface="Amaranth" panose="02000503050000020004" pitchFamily="2" charset="0"/>
              </a:rPr>
              <a:t>Late fee &amp; Interest</a:t>
            </a:r>
          </a:p>
          <a:p>
            <a:pPr marL="342900" indent="-342900">
              <a:buFont typeface="Arial" panose="020B0604020202020204" pitchFamily="34" charset="0"/>
              <a:buChar char="•"/>
            </a:pPr>
            <a:r>
              <a:rPr lang="en-US" sz="2400" dirty="0">
                <a:latin typeface="Amaranth" panose="02000503050000020004" pitchFamily="2" charset="0"/>
              </a:rPr>
              <a:t>Parking</a:t>
            </a:r>
          </a:p>
        </p:txBody>
      </p:sp>
      <p:sp>
        <p:nvSpPr>
          <p:cNvPr id="2" name="TextBox 1">
            <a:extLst>
              <a:ext uri="{FF2B5EF4-FFF2-40B4-BE49-F238E27FC236}">
                <a16:creationId xmlns:a16="http://schemas.microsoft.com/office/drawing/2014/main" id="{1385027F-FDD5-6CE1-5256-02CB1E72F8C9}"/>
              </a:ext>
            </a:extLst>
          </p:cNvPr>
          <p:cNvSpPr txBox="1"/>
          <p:nvPr/>
        </p:nvSpPr>
        <p:spPr>
          <a:xfrm>
            <a:off x="921279" y="1387735"/>
            <a:ext cx="9939553" cy="1200329"/>
          </a:xfrm>
          <a:prstGeom prst="rect">
            <a:avLst/>
          </a:prstGeom>
          <a:noFill/>
        </p:spPr>
        <p:txBody>
          <a:bodyPr wrap="square" numCol="1">
            <a:spAutoFit/>
          </a:bodyPr>
          <a:lstStyle/>
          <a:p>
            <a:r>
              <a:rPr lang="en-US" sz="2400" b="1" dirty="0">
                <a:latin typeface="Amaranth" panose="02000503050000020004" pitchFamily="2" charset="0"/>
              </a:rPr>
              <a:t>Provision in the Lease which is related to financial information is known as financial clauses. Below are the important financial clauses:</a:t>
            </a:r>
          </a:p>
          <a:p>
            <a:pPr marL="342900" indent="-342900">
              <a:buFont typeface="Arial" panose="020B0604020202020204" pitchFamily="34" charset="0"/>
              <a:buChar char="•"/>
            </a:pPr>
            <a:endParaRPr lang="en-US" sz="2400" b="1" dirty="0">
              <a:latin typeface="Amaranth" panose="02000503050000020004" pitchFamily="2" charset="0"/>
            </a:endParaRPr>
          </a:p>
        </p:txBody>
      </p:sp>
    </p:spTree>
    <p:extLst>
      <p:ext uri="{BB962C8B-B14F-4D97-AF65-F5344CB8AC3E}">
        <p14:creationId xmlns:p14="http://schemas.microsoft.com/office/powerpoint/2010/main" val="27439268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anim calcmode="lin" valueType="num">
                                      <p:cBhvr>
                                        <p:cTn id="21" dur="1000" fill="hold"/>
                                        <p:tgtEl>
                                          <p:spTgt spid="17"/>
                                        </p:tgtEl>
                                        <p:attrNameLst>
                                          <p:attrName>ppt_x</p:attrName>
                                        </p:attrNameLst>
                                      </p:cBhvr>
                                      <p:tavLst>
                                        <p:tav tm="0">
                                          <p:val>
                                            <p:strVal val="#ppt_x"/>
                                          </p:val>
                                        </p:tav>
                                        <p:tav tm="100000">
                                          <p:val>
                                            <p:strVal val="#ppt_x"/>
                                          </p:val>
                                        </p:tav>
                                      </p:tavLst>
                                    </p:anim>
                                    <p:anim calcmode="lin" valueType="num">
                                      <p:cBhvr>
                                        <p:cTn id="2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2"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Parking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48"/>
            <a:ext cx="10378985" cy="1938992"/>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Free or Paid Parking: </a:t>
            </a:r>
            <a:r>
              <a:rPr lang="en-US" sz="2200" dirty="0">
                <a:latin typeface="Amaranth" panose="02000503050000020004" pitchFamily="2" charset="0"/>
              </a:rPr>
              <a:t>Clarifies whether the parking spaces are provided at no additional cost or if the tenant must pay a fee, which could be included in the rent or billed separately.</a:t>
            </a:r>
          </a:p>
          <a:p>
            <a:pPr marL="342900" indent="-342900">
              <a:spcAft>
                <a:spcPts val="1200"/>
              </a:spcAft>
              <a:buFont typeface="Arial" panose="020B0604020202020204" pitchFamily="34" charset="0"/>
              <a:buChar char="•"/>
            </a:pPr>
            <a:r>
              <a:rPr lang="en-US" sz="2200" b="1" dirty="0">
                <a:latin typeface="Amaranth" panose="02000503050000020004" pitchFamily="2" charset="0"/>
              </a:rPr>
              <a:t>Exclusive Use: </a:t>
            </a:r>
            <a:r>
              <a:rPr lang="en-US" sz="2200" dirty="0">
                <a:latin typeface="Amaranth" panose="02000503050000020004" pitchFamily="2" charset="0"/>
              </a:rPr>
              <a:t>If the tenant has exclusive rights to certain parking spaces or if the spaces are shared with other tenants.</a:t>
            </a:r>
          </a:p>
        </p:txBody>
      </p:sp>
    </p:spTree>
    <p:extLst>
      <p:ext uri="{BB962C8B-B14F-4D97-AF65-F5344CB8AC3E}">
        <p14:creationId xmlns:p14="http://schemas.microsoft.com/office/powerpoint/2010/main" val="30798173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493470" y="371301"/>
            <a:ext cx="7670816" cy="584775"/>
          </a:xfrm>
          <a:prstGeom prst="rect">
            <a:avLst/>
          </a:prstGeom>
          <a:noFill/>
        </p:spPr>
        <p:txBody>
          <a:bodyPr wrap="square">
            <a:spAutoFit/>
          </a:bodyPr>
          <a:lstStyle/>
          <a:p>
            <a:r>
              <a:rPr lang="en-US" sz="3200" b="1" dirty="0">
                <a:latin typeface="Amaranth" panose="02000503050000020004" pitchFamily="2" charset="0"/>
              </a:rPr>
              <a:t>Lease Clauses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27248"/>
            <a:ext cx="4948569" cy="4524315"/>
          </a:xfrm>
          <a:prstGeom prst="rect">
            <a:avLst/>
          </a:prstGeom>
          <a:noFill/>
        </p:spPr>
        <p:txBody>
          <a:bodyPr wrap="square" numCol="1">
            <a:spAutoFit/>
          </a:bodyPr>
          <a:lstStyle/>
          <a:p>
            <a:pPr marL="342900" indent="-342900" algn="just">
              <a:buFont typeface="Arial" panose="020B0604020202020204" pitchFamily="34" charset="0"/>
              <a:buChar char="•"/>
            </a:pPr>
            <a:r>
              <a:rPr lang="en-US" sz="2400" b="1" dirty="0">
                <a:latin typeface="Amaranth" panose="02000503050000020004" pitchFamily="2" charset="0"/>
              </a:rPr>
              <a:t>Alterations</a:t>
            </a:r>
          </a:p>
          <a:p>
            <a:pPr marL="342900" indent="-342900" algn="just">
              <a:buFont typeface="Arial" panose="020B0604020202020204" pitchFamily="34" charset="0"/>
              <a:buChar char="•"/>
            </a:pPr>
            <a:r>
              <a:rPr lang="en-US" sz="2400" b="1" dirty="0">
                <a:latin typeface="Amaranth" panose="02000503050000020004" pitchFamily="2" charset="0"/>
              </a:rPr>
              <a:t>Assignment and Sublease</a:t>
            </a:r>
          </a:p>
          <a:p>
            <a:pPr marL="342900" indent="-342900" algn="just">
              <a:buFont typeface="Arial" panose="020B0604020202020204" pitchFamily="34" charset="0"/>
              <a:buChar char="•"/>
            </a:pPr>
            <a:r>
              <a:rPr lang="en-US" sz="2400" b="1" dirty="0">
                <a:latin typeface="Amaranth" panose="02000503050000020004" pitchFamily="2" charset="0"/>
              </a:rPr>
              <a:t>Casualty</a:t>
            </a:r>
          </a:p>
          <a:p>
            <a:pPr marL="342900" indent="-342900" algn="just">
              <a:buFont typeface="Arial" panose="020B0604020202020204" pitchFamily="34" charset="0"/>
              <a:buChar char="•"/>
            </a:pPr>
            <a:r>
              <a:rPr lang="en-US" sz="2400" b="1" dirty="0">
                <a:latin typeface="Amaranth" panose="02000503050000020004" pitchFamily="2" charset="0"/>
              </a:rPr>
              <a:t>Default by Tenant</a:t>
            </a:r>
          </a:p>
          <a:p>
            <a:pPr marL="342900" indent="-342900" algn="just">
              <a:buFont typeface="Arial" panose="020B0604020202020204" pitchFamily="34" charset="0"/>
              <a:buChar char="•"/>
            </a:pPr>
            <a:r>
              <a:rPr lang="en-US" sz="2400" b="1" dirty="0">
                <a:latin typeface="Amaranth" panose="02000503050000020004" pitchFamily="2" charset="0"/>
              </a:rPr>
              <a:t>Eminent Domain/Condemnation</a:t>
            </a:r>
          </a:p>
          <a:p>
            <a:pPr marL="342900" indent="-342900" algn="just">
              <a:buFont typeface="Arial" panose="020B0604020202020204" pitchFamily="34" charset="0"/>
              <a:buChar char="•"/>
            </a:pPr>
            <a:r>
              <a:rPr lang="en-US" sz="2400" b="1" dirty="0">
                <a:latin typeface="Amaranth" panose="02000503050000020004" pitchFamily="2" charset="0"/>
              </a:rPr>
              <a:t>Entry by Landlord</a:t>
            </a:r>
          </a:p>
          <a:p>
            <a:pPr marL="342900" indent="-342900" algn="just">
              <a:buFont typeface="Arial" panose="020B0604020202020204" pitchFamily="34" charset="0"/>
              <a:buChar char="•"/>
            </a:pPr>
            <a:r>
              <a:rPr lang="en-US" sz="2400" b="1" dirty="0">
                <a:latin typeface="Amaranth" panose="02000503050000020004" pitchFamily="2" charset="0"/>
              </a:rPr>
              <a:t>Estoppel Certificate</a:t>
            </a:r>
          </a:p>
          <a:p>
            <a:pPr marL="342900" indent="-342900" algn="just">
              <a:buFont typeface="Arial" panose="020B0604020202020204" pitchFamily="34" charset="0"/>
              <a:buChar char="•"/>
            </a:pPr>
            <a:r>
              <a:rPr lang="en-US" sz="2400" b="1" dirty="0">
                <a:latin typeface="Amaranth" panose="02000503050000020004" pitchFamily="2" charset="0"/>
              </a:rPr>
              <a:t>Force Majeure</a:t>
            </a:r>
          </a:p>
          <a:p>
            <a:pPr marL="342900" indent="-342900" algn="just">
              <a:buFont typeface="Arial" panose="020B0604020202020204" pitchFamily="34" charset="0"/>
              <a:buChar char="•"/>
            </a:pPr>
            <a:r>
              <a:rPr lang="en-US" sz="2400" b="1" dirty="0">
                <a:latin typeface="Amaranth" panose="02000503050000020004" pitchFamily="2" charset="0"/>
              </a:rPr>
              <a:t>Holdover</a:t>
            </a:r>
          </a:p>
          <a:p>
            <a:pPr marL="342900" indent="-342900" algn="just">
              <a:buFont typeface="Arial" panose="020B0604020202020204" pitchFamily="34" charset="0"/>
              <a:buChar char="•"/>
            </a:pPr>
            <a:r>
              <a:rPr lang="en-US" sz="2400" b="1" dirty="0">
                <a:latin typeface="Amaranth" panose="02000503050000020004" pitchFamily="2" charset="0"/>
              </a:rPr>
              <a:t>Hours of Operation</a:t>
            </a:r>
          </a:p>
          <a:p>
            <a:pPr marL="342900" indent="-342900" algn="just">
              <a:buFont typeface="Arial" panose="020B0604020202020204" pitchFamily="34" charset="0"/>
              <a:buChar char="•"/>
            </a:pPr>
            <a:r>
              <a:rPr lang="en-US" sz="2400" b="1" dirty="0">
                <a:latin typeface="Amaranth" panose="02000503050000020004" pitchFamily="2" charset="0"/>
              </a:rPr>
              <a:t>Insurance</a:t>
            </a:r>
          </a:p>
          <a:p>
            <a:pPr marL="342900" indent="-342900" algn="just">
              <a:buFont typeface="Arial" panose="020B0604020202020204" pitchFamily="34" charset="0"/>
              <a:buChar char="•"/>
            </a:pPr>
            <a:r>
              <a:rPr lang="en-US" sz="2400" b="1" dirty="0">
                <a:latin typeface="Amaranth" panose="02000503050000020004" pitchFamily="2" charset="0"/>
              </a:rPr>
              <a:t>Notices</a:t>
            </a:r>
          </a:p>
        </p:txBody>
      </p:sp>
      <p:sp>
        <p:nvSpPr>
          <p:cNvPr id="17" name="TextBox 16">
            <a:extLst>
              <a:ext uri="{FF2B5EF4-FFF2-40B4-BE49-F238E27FC236}">
                <a16:creationId xmlns:a16="http://schemas.microsoft.com/office/drawing/2014/main" id="{9D0645A4-BA5A-AAC6-F033-12341587A6B5}"/>
              </a:ext>
            </a:extLst>
          </p:cNvPr>
          <p:cNvSpPr txBox="1"/>
          <p:nvPr/>
        </p:nvSpPr>
        <p:spPr>
          <a:xfrm>
            <a:off x="6096000" y="1427248"/>
            <a:ext cx="4948569" cy="4524315"/>
          </a:xfrm>
          <a:prstGeom prst="rect">
            <a:avLst/>
          </a:prstGeom>
          <a:noFill/>
        </p:spPr>
        <p:txBody>
          <a:bodyPr wrap="square" numCol="1">
            <a:spAutoFit/>
          </a:bodyPr>
          <a:lstStyle/>
          <a:p>
            <a:pPr marL="342900" indent="-342900" algn="just">
              <a:buFont typeface="Arial" panose="020B0604020202020204" pitchFamily="34" charset="0"/>
              <a:buChar char="•"/>
            </a:pPr>
            <a:r>
              <a:rPr lang="en-US" sz="2400" b="1" dirty="0">
                <a:latin typeface="Amaranth" panose="02000503050000020004" pitchFamily="2" charset="0"/>
              </a:rPr>
              <a:t>SNDA</a:t>
            </a:r>
          </a:p>
          <a:p>
            <a:pPr marL="342900" indent="-342900" algn="just">
              <a:buFont typeface="Arial" panose="020B0604020202020204" pitchFamily="34" charset="0"/>
              <a:buChar char="•"/>
            </a:pPr>
            <a:r>
              <a:rPr lang="en-US" sz="2400" b="1" dirty="0">
                <a:latin typeface="Amaranth" panose="02000503050000020004" pitchFamily="2" charset="0"/>
              </a:rPr>
              <a:t>Signage</a:t>
            </a:r>
          </a:p>
          <a:p>
            <a:pPr marL="342900" indent="-342900" algn="just">
              <a:buFont typeface="Arial" panose="020B0604020202020204" pitchFamily="34" charset="0"/>
              <a:buChar char="•"/>
            </a:pPr>
            <a:r>
              <a:rPr lang="en-US" sz="2400" b="1" dirty="0">
                <a:latin typeface="Amaranth" panose="02000503050000020004" pitchFamily="2" charset="0"/>
              </a:rPr>
              <a:t>Surrender of Premises</a:t>
            </a:r>
          </a:p>
          <a:p>
            <a:pPr marL="342900" indent="-342900" algn="just">
              <a:buFont typeface="Arial" panose="020B0604020202020204" pitchFamily="34" charset="0"/>
              <a:buChar char="•"/>
            </a:pPr>
            <a:r>
              <a:rPr lang="en-US" sz="2400" b="1" dirty="0">
                <a:latin typeface="Amaranth" panose="02000503050000020004" pitchFamily="2" charset="0"/>
              </a:rPr>
              <a:t>Permitted Use</a:t>
            </a:r>
          </a:p>
          <a:p>
            <a:pPr marL="342900" indent="-342900" algn="just">
              <a:buFont typeface="Arial" panose="020B0604020202020204" pitchFamily="34" charset="0"/>
              <a:buChar char="•"/>
            </a:pPr>
            <a:r>
              <a:rPr lang="en-US" sz="2400" b="1" dirty="0">
                <a:latin typeface="Amaranth" panose="02000503050000020004" pitchFamily="2" charset="0"/>
              </a:rPr>
              <a:t>Restricted Use</a:t>
            </a:r>
          </a:p>
          <a:p>
            <a:pPr marL="342900" indent="-342900" algn="just">
              <a:buFont typeface="Arial" panose="020B0604020202020204" pitchFamily="34" charset="0"/>
              <a:buChar char="•"/>
            </a:pPr>
            <a:r>
              <a:rPr lang="en-US" sz="2400" b="1" dirty="0">
                <a:latin typeface="Amaranth" panose="02000503050000020004" pitchFamily="2" charset="0"/>
              </a:rPr>
              <a:t>Exclusive Use</a:t>
            </a:r>
          </a:p>
          <a:p>
            <a:pPr marL="342900" indent="-342900" algn="just">
              <a:buFont typeface="Arial" panose="020B0604020202020204" pitchFamily="34" charset="0"/>
              <a:buChar char="•"/>
            </a:pPr>
            <a:r>
              <a:rPr lang="en-US" sz="2400" b="1" dirty="0">
                <a:latin typeface="Amaranth" panose="02000503050000020004" pitchFamily="2" charset="0"/>
              </a:rPr>
              <a:t>Co-Tenancy</a:t>
            </a:r>
          </a:p>
          <a:p>
            <a:pPr marL="342900" indent="-342900" algn="just">
              <a:buFont typeface="Arial" panose="020B0604020202020204" pitchFamily="34" charset="0"/>
              <a:buChar char="•"/>
            </a:pPr>
            <a:r>
              <a:rPr lang="en-US" sz="2400" b="1" dirty="0">
                <a:latin typeface="Amaranth" panose="02000503050000020004" pitchFamily="2" charset="0"/>
              </a:rPr>
              <a:t>Percentage Rent</a:t>
            </a:r>
          </a:p>
          <a:p>
            <a:pPr marL="342900" indent="-342900" algn="just">
              <a:buFont typeface="Arial" panose="020B0604020202020204" pitchFamily="34" charset="0"/>
              <a:buChar char="•"/>
            </a:pPr>
            <a:r>
              <a:rPr lang="en-US" sz="2400" b="1" dirty="0">
                <a:latin typeface="Amaranth" panose="02000503050000020004" pitchFamily="2" charset="0"/>
              </a:rPr>
              <a:t>Gross Sales</a:t>
            </a:r>
          </a:p>
          <a:p>
            <a:pPr marL="342900" indent="-342900" algn="just">
              <a:buFont typeface="Arial" panose="020B0604020202020204" pitchFamily="34" charset="0"/>
              <a:buChar char="•"/>
            </a:pPr>
            <a:r>
              <a:rPr lang="en-US" sz="2400" b="1" dirty="0">
                <a:latin typeface="Amaranth" panose="02000503050000020004" pitchFamily="2" charset="0"/>
              </a:rPr>
              <a:t>Radius Restriction</a:t>
            </a:r>
          </a:p>
          <a:p>
            <a:pPr marL="342900" indent="-342900" algn="just">
              <a:buFont typeface="Arial" panose="020B0604020202020204" pitchFamily="34" charset="0"/>
              <a:buChar char="•"/>
            </a:pPr>
            <a:r>
              <a:rPr lang="en-US" sz="2400" b="1" dirty="0">
                <a:latin typeface="Amaranth" panose="02000503050000020004" pitchFamily="2" charset="0"/>
              </a:rPr>
              <a:t>Kick-Out</a:t>
            </a:r>
          </a:p>
          <a:p>
            <a:pPr marL="342900" indent="-342900" algn="just">
              <a:buFont typeface="Arial" panose="020B0604020202020204" pitchFamily="34" charset="0"/>
              <a:buChar char="•"/>
            </a:pPr>
            <a:r>
              <a:rPr lang="en-US" sz="2400" b="1" dirty="0">
                <a:latin typeface="Amaranth" panose="02000503050000020004" pitchFamily="2" charset="0"/>
              </a:rPr>
              <a:t>Go Dark</a:t>
            </a:r>
          </a:p>
        </p:txBody>
      </p:sp>
    </p:spTree>
    <p:extLst>
      <p:ext uri="{BB962C8B-B14F-4D97-AF65-F5344CB8AC3E}">
        <p14:creationId xmlns:p14="http://schemas.microsoft.com/office/powerpoint/2010/main" val="218445560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7">
                                            <p:txEl>
                                              <p:pRg st="0" end="0"/>
                                            </p:txEl>
                                          </p:spTgt>
                                        </p:tgtEl>
                                        <p:attrNameLst>
                                          <p:attrName>style.visibility</p:attrName>
                                        </p:attrNameLst>
                                      </p:cBhvr>
                                      <p:to>
                                        <p:strVal val="visible"/>
                                      </p:to>
                                    </p:set>
                                    <p:anim calcmode="lin" valueType="num">
                                      <p:cBhvr additive="base">
                                        <p:cTn id="7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xEl>
                                              <p:pRg st="1" end="1"/>
                                            </p:txEl>
                                          </p:spTgt>
                                        </p:tgtEl>
                                        <p:attrNameLst>
                                          <p:attrName>style.visibility</p:attrName>
                                        </p:attrNameLst>
                                      </p:cBhvr>
                                      <p:to>
                                        <p:strVal val="visible"/>
                                      </p:to>
                                    </p:set>
                                    <p:anim calcmode="lin" valueType="num">
                                      <p:cBhvr additive="base">
                                        <p:cTn id="85"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7">
                                            <p:txEl>
                                              <p:pRg st="2" end="2"/>
                                            </p:txEl>
                                          </p:spTgt>
                                        </p:tgtEl>
                                        <p:attrNameLst>
                                          <p:attrName>style.visibility</p:attrName>
                                        </p:attrNameLst>
                                      </p:cBhvr>
                                      <p:to>
                                        <p:strVal val="visible"/>
                                      </p:to>
                                    </p:set>
                                    <p:anim calcmode="lin" valueType="num">
                                      <p:cBhvr additive="base">
                                        <p:cTn id="91"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7">
                                            <p:txEl>
                                              <p:pRg st="3" end="3"/>
                                            </p:txEl>
                                          </p:spTgt>
                                        </p:tgtEl>
                                        <p:attrNameLst>
                                          <p:attrName>style.visibility</p:attrName>
                                        </p:attrNameLst>
                                      </p:cBhvr>
                                      <p:to>
                                        <p:strVal val="visible"/>
                                      </p:to>
                                    </p:set>
                                    <p:anim calcmode="lin" valueType="num">
                                      <p:cBhvr additive="base">
                                        <p:cTn id="97"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7">
                                            <p:txEl>
                                              <p:pRg st="4" end="4"/>
                                            </p:txEl>
                                          </p:spTgt>
                                        </p:tgtEl>
                                        <p:attrNameLst>
                                          <p:attrName>style.visibility</p:attrName>
                                        </p:attrNameLst>
                                      </p:cBhvr>
                                      <p:to>
                                        <p:strVal val="visible"/>
                                      </p:to>
                                    </p:set>
                                    <p:anim calcmode="lin" valueType="num">
                                      <p:cBhvr additive="base">
                                        <p:cTn id="103"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7">
                                            <p:txEl>
                                              <p:pRg st="5" end="5"/>
                                            </p:txEl>
                                          </p:spTgt>
                                        </p:tgtEl>
                                        <p:attrNameLst>
                                          <p:attrName>style.visibility</p:attrName>
                                        </p:attrNameLst>
                                      </p:cBhvr>
                                      <p:to>
                                        <p:strVal val="visible"/>
                                      </p:to>
                                    </p:set>
                                    <p:anim calcmode="lin" valueType="num">
                                      <p:cBhvr additive="base">
                                        <p:cTn id="109" dur="500" fill="hold"/>
                                        <p:tgtEl>
                                          <p:spTgt spid="17">
                                            <p:txEl>
                                              <p:pRg st="5" end="5"/>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1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17">
                                            <p:txEl>
                                              <p:pRg st="6" end="6"/>
                                            </p:txEl>
                                          </p:spTgt>
                                        </p:tgtEl>
                                        <p:attrNameLst>
                                          <p:attrName>style.visibility</p:attrName>
                                        </p:attrNameLst>
                                      </p:cBhvr>
                                      <p:to>
                                        <p:strVal val="visible"/>
                                      </p:to>
                                    </p:set>
                                    <p:anim calcmode="lin" valueType="num">
                                      <p:cBhvr additive="base">
                                        <p:cTn id="115" dur="500" fill="hold"/>
                                        <p:tgtEl>
                                          <p:spTgt spid="17">
                                            <p:txEl>
                                              <p:pRg st="6" end="6"/>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17">
                                            <p:txEl>
                                              <p:pRg st="7" end="7"/>
                                            </p:txEl>
                                          </p:spTgt>
                                        </p:tgtEl>
                                        <p:attrNameLst>
                                          <p:attrName>style.visibility</p:attrName>
                                        </p:attrNameLst>
                                      </p:cBhvr>
                                      <p:to>
                                        <p:strVal val="visible"/>
                                      </p:to>
                                    </p:set>
                                    <p:anim calcmode="lin" valueType="num">
                                      <p:cBhvr additive="base">
                                        <p:cTn id="121" dur="500" fill="hold"/>
                                        <p:tgtEl>
                                          <p:spTgt spid="17">
                                            <p:txEl>
                                              <p:pRg st="7" end="7"/>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1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17">
                                            <p:txEl>
                                              <p:pRg st="8" end="8"/>
                                            </p:txEl>
                                          </p:spTgt>
                                        </p:tgtEl>
                                        <p:attrNameLst>
                                          <p:attrName>style.visibility</p:attrName>
                                        </p:attrNameLst>
                                      </p:cBhvr>
                                      <p:to>
                                        <p:strVal val="visible"/>
                                      </p:to>
                                    </p:set>
                                    <p:anim calcmode="lin" valueType="num">
                                      <p:cBhvr additive="base">
                                        <p:cTn id="127" dur="500" fill="hold"/>
                                        <p:tgtEl>
                                          <p:spTgt spid="17">
                                            <p:txEl>
                                              <p:pRg st="8" end="8"/>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1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17">
                                            <p:txEl>
                                              <p:pRg st="9" end="9"/>
                                            </p:txEl>
                                          </p:spTgt>
                                        </p:tgtEl>
                                        <p:attrNameLst>
                                          <p:attrName>style.visibility</p:attrName>
                                        </p:attrNameLst>
                                      </p:cBhvr>
                                      <p:to>
                                        <p:strVal val="visible"/>
                                      </p:to>
                                    </p:set>
                                    <p:anim calcmode="lin" valueType="num">
                                      <p:cBhvr additive="base">
                                        <p:cTn id="133" dur="500" fill="hold"/>
                                        <p:tgtEl>
                                          <p:spTgt spid="17">
                                            <p:txEl>
                                              <p:pRg st="9" end="9"/>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1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17">
                                            <p:txEl>
                                              <p:pRg st="10" end="10"/>
                                            </p:txEl>
                                          </p:spTgt>
                                        </p:tgtEl>
                                        <p:attrNameLst>
                                          <p:attrName>style.visibility</p:attrName>
                                        </p:attrNameLst>
                                      </p:cBhvr>
                                      <p:to>
                                        <p:strVal val="visible"/>
                                      </p:to>
                                    </p:set>
                                    <p:anim calcmode="lin" valueType="num">
                                      <p:cBhvr additive="base">
                                        <p:cTn id="139" dur="500" fill="hold"/>
                                        <p:tgtEl>
                                          <p:spTgt spid="17">
                                            <p:txEl>
                                              <p:pRg st="10" end="1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1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7">
                                            <p:txEl>
                                              <p:pRg st="11" end="11"/>
                                            </p:txEl>
                                          </p:spTgt>
                                        </p:tgtEl>
                                        <p:attrNameLst>
                                          <p:attrName>style.visibility</p:attrName>
                                        </p:attrNameLst>
                                      </p:cBhvr>
                                      <p:to>
                                        <p:strVal val="visible"/>
                                      </p:to>
                                    </p:set>
                                    <p:anim calcmode="lin" valueType="num">
                                      <p:cBhvr additive="base">
                                        <p:cTn id="145" dur="500" fill="hold"/>
                                        <p:tgtEl>
                                          <p:spTgt spid="17">
                                            <p:txEl>
                                              <p:pRg st="11" end="11"/>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1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17" grpId="0" uiExpand="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Alterations</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4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Alteration Clause outlines the conditions under which a tenant can make changes, modifications, or improvements to the leased premises. This clause is crucial because it balances the tenant's need to customize the space for their business operations with the landlord's interest in maintaining the property’s value and structural integrity.</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Alteration Clause ensures that any changes to the property are made with the landlord's knowledge and approval, protecting their interests and maintaining the property's value.</a:t>
            </a:r>
          </a:p>
        </p:txBody>
      </p:sp>
    </p:spTree>
    <p:extLst>
      <p:ext uri="{BB962C8B-B14F-4D97-AF65-F5344CB8AC3E}">
        <p14:creationId xmlns:p14="http://schemas.microsoft.com/office/powerpoint/2010/main" val="38572790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Alterations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19324"/>
            <a:ext cx="10378985" cy="5186035"/>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b="1" dirty="0">
                <a:latin typeface="Amaranth" panose="02000503050000020004" pitchFamily="2" charset="0"/>
              </a:rPr>
              <a:t>Landlord’s Consent: </a:t>
            </a:r>
            <a:r>
              <a:rPr lang="en-US" sz="2200" dirty="0">
                <a:latin typeface="Amaranth" panose="02000503050000020004" pitchFamily="2" charset="0"/>
              </a:rPr>
              <a:t>Specifies whether the tenant must obtain the landlord’s written consent before making any alterations. In many cases, the landlord’s approval is required, especially for significant modifications.</a:t>
            </a:r>
          </a:p>
          <a:p>
            <a:pPr marL="342900" indent="-342900">
              <a:spcAft>
                <a:spcPts val="1800"/>
              </a:spcAft>
              <a:buFont typeface="Arial" panose="020B0604020202020204" pitchFamily="34" charset="0"/>
              <a:buChar char="•"/>
            </a:pPr>
            <a:r>
              <a:rPr lang="en-US" sz="2200" b="1" dirty="0">
                <a:latin typeface="Amaranth" panose="02000503050000020004" pitchFamily="2" charset="0"/>
              </a:rPr>
              <a:t>Consent not to be unreasonably withheld: </a:t>
            </a:r>
            <a:r>
              <a:rPr lang="en-US" sz="2200" dirty="0">
                <a:latin typeface="Amaranth" panose="02000503050000020004" pitchFamily="2" charset="0"/>
              </a:rPr>
              <a:t>This phrase means that the landlord cannot arbitrarily or unfairly deny their consent when the tenant requests it for a permissible purpose under the lease. The landlord must have a valid, reasonable reason for withholding consent, rather than denying it simply because they prefer not to grant it.</a:t>
            </a:r>
          </a:p>
          <a:p>
            <a:pPr marL="342900" indent="-342900">
              <a:spcAft>
                <a:spcPts val="1800"/>
              </a:spcAft>
              <a:buFont typeface="Arial" panose="020B0604020202020204" pitchFamily="34" charset="0"/>
              <a:buChar char="•"/>
            </a:pPr>
            <a:r>
              <a:rPr lang="en-US" sz="2200" b="1" dirty="0">
                <a:latin typeface="Amaranth" panose="02000503050000020004" pitchFamily="2" charset="0"/>
              </a:rPr>
              <a:t>Scope of Permitted Alterations: </a:t>
            </a:r>
            <a:r>
              <a:rPr lang="en-US" sz="2200" dirty="0">
                <a:latin typeface="Amaranth" panose="02000503050000020004" pitchFamily="2" charset="0"/>
              </a:rPr>
              <a:t>Details the types of alterations that are allowed without prior consent, such as non-structural changes or cosmetic updates (e.g., painting, installing shelves).</a:t>
            </a:r>
          </a:p>
          <a:p>
            <a:pPr marL="342900" indent="-342900">
              <a:spcAft>
                <a:spcPts val="1800"/>
              </a:spcAft>
              <a:buFont typeface="Arial" panose="020B0604020202020204" pitchFamily="34" charset="0"/>
              <a:buChar char="•"/>
            </a:pPr>
            <a:r>
              <a:rPr lang="en-US" sz="2200" b="1" dirty="0">
                <a:latin typeface="Amaranth" panose="02000503050000020004" pitchFamily="2" charset="0"/>
              </a:rPr>
              <a:t>Approval Process: </a:t>
            </a:r>
            <a:r>
              <a:rPr lang="en-US" sz="2200" dirty="0">
                <a:latin typeface="Amaranth" panose="02000503050000020004" pitchFamily="2" charset="0"/>
              </a:rPr>
              <a:t>Outlines the procedure for seeking approval, including submission of plans and specifications for the proposed alterations.</a:t>
            </a:r>
          </a:p>
        </p:txBody>
      </p:sp>
    </p:spTree>
    <p:extLst>
      <p:ext uri="{BB962C8B-B14F-4D97-AF65-F5344CB8AC3E}">
        <p14:creationId xmlns:p14="http://schemas.microsoft.com/office/powerpoint/2010/main" val="21996632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Alterations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48"/>
            <a:ext cx="10378985" cy="3831818"/>
          </a:xfrm>
          <a:prstGeom prst="rect">
            <a:avLst/>
          </a:prstGeom>
          <a:noFill/>
        </p:spPr>
        <p:txBody>
          <a:bodyPr wrap="square">
            <a:spAutoFit/>
          </a:bodyPr>
          <a:lstStyle/>
          <a:p>
            <a:pPr marL="342900" indent="-342900">
              <a:spcAft>
                <a:spcPts val="1800"/>
              </a:spcAft>
              <a:buFont typeface="Arial" panose="020B0604020202020204" pitchFamily="34" charset="0"/>
              <a:buChar char="•"/>
            </a:pPr>
            <a:r>
              <a:rPr lang="en-US" sz="2200" b="1" dirty="0">
                <a:latin typeface="Amaranth" panose="02000503050000020004" pitchFamily="2" charset="0"/>
              </a:rPr>
              <a:t>Quality of Workmanship: </a:t>
            </a:r>
            <a:r>
              <a:rPr lang="en-US" sz="2200" dirty="0">
                <a:latin typeface="Amaranth" panose="02000503050000020004" pitchFamily="2" charset="0"/>
              </a:rPr>
              <a:t>Specifies the standards for materials and workmanship, ensuring that any alterations are made in a professional and workmanlike manner.</a:t>
            </a:r>
          </a:p>
          <a:p>
            <a:pPr marL="342900" indent="-342900">
              <a:spcAft>
                <a:spcPts val="1800"/>
              </a:spcAft>
              <a:buFont typeface="Arial" panose="020B0604020202020204" pitchFamily="34" charset="0"/>
              <a:buChar char="•"/>
            </a:pPr>
            <a:r>
              <a:rPr lang="en-US" sz="2200" b="1" dirty="0">
                <a:latin typeface="Amaranth" panose="02000503050000020004" pitchFamily="2" charset="0"/>
              </a:rPr>
              <a:t>Return to Original Condition: </a:t>
            </a:r>
            <a:r>
              <a:rPr lang="en-US" sz="2200" dirty="0">
                <a:latin typeface="Amaranth" panose="02000503050000020004" pitchFamily="2" charset="0"/>
              </a:rPr>
              <a:t>Often, the clause requires the tenant to restore the premises to its original condition at the end of the lease term, removing any alterations unless the landlord agrees to keep them.</a:t>
            </a:r>
          </a:p>
          <a:p>
            <a:pPr marL="342900" indent="-342900">
              <a:spcAft>
                <a:spcPts val="1800"/>
              </a:spcAft>
              <a:buFont typeface="Arial" panose="020B0604020202020204" pitchFamily="34" charset="0"/>
              <a:buChar char="•"/>
            </a:pPr>
            <a:r>
              <a:rPr lang="en-US" sz="2200" b="1" dirty="0">
                <a:latin typeface="Amaranth" panose="02000503050000020004" pitchFamily="2" charset="0"/>
              </a:rPr>
              <a:t>Removal of Fixtures: </a:t>
            </a:r>
            <a:r>
              <a:rPr lang="en-US" sz="2200" dirty="0">
                <a:latin typeface="Amaranth" panose="02000503050000020004" pitchFamily="2" charset="0"/>
              </a:rPr>
              <a:t>Specifies whether the tenant must remove any installed fixtures and how this should be done to avoid damage to the premises.</a:t>
            </a:r>
          </a:p>
          <a:p>
            <a:pPr marL="342900" indent="-342900">
              <a:spcAft>
                <a:spcPts val="1800"/>
              </a:spcAft>
              <a:buFont typeface="Arial" panose="020B0604020202020204" pitchFamily="34" charset="0"/>
              <a:buChar char="•"/>
            </a:pPr>
            <a:endParaRPr lang="en-US" sz="2200" dirty="0">
              <a:latin typeface="Amaranth" panose="02000503050000020004" pitchFamily="2" charset="0"/>
            </a:endParaRPr>
          </a:p>
        </p:txBody>
      </p:sp>
    </p:spTree>
    <p:extLst>
      <p:ext uri="{BB962C8B-B14F-4D97-AF65-F5344CB8AC3E}">
        <p14:creationId xmlns:p14="http://schemas.microsoft.com/office/powerpoint/2010/main" val="8619017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Assignment and Sublease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371248"/>
            <a:ext cx="10378985" cy="4508927"/>
          </a:xfrm>
          <a:prstGeom prst="rect">
            <a:avLst/>
          </a:prstGeom>
          <a:noFill/>
        </p:spPr>
        <p:txBody>
          <a:bodyPr wrap="square">
            <a:spAutoFit/>
          </a:bodyPr>
          <a:lstStyle/>
          <a:p>
            <a:pPr>
              <a:spcAft>
                <a:spcPts val="1800"/>
              </a:spcAft>
            </a:pPr>
            <a:r>
              <a:rPr lang="en-US" sz="2200" b="1" dirty="0">
                <a:latin typeface="Amaranth" panose="02000503050000020004" pitchFamily="2" charset="0"/>
              </a:rPr>
              <a:t>Definition:</a:t>
            </a:r>
          </a:p>
          <a:p>
            <a:pPr marL="342900" indent="-342900">
              <a:spcAft>
                <a:spcPts val="1800"/>
              </a:spcAft>
              <a:buFont typeface="Arial" panose="020B0604020202020204" pitchFamily="34" charset="0"/>
              <a:buChar char="•"/>
            </a:pPr>
            <a:r>
              <a:rPr lang="en-US" sz="2200" dirty="0">
                <a:latin typeface="Amaranth" panose="02000503050000020004" pitchFamily="2" charset="0"/>
              </a:rPr>
              <a:t>The Assignment and Sublease Clause governs the tenant’s ability to transfer their lease obligations and rights to another party. This clause is crucial because it outlines the conditions under which a tenant can assign the lease or sublease the premises, balancing the tenant's flexibility with the landlord’s control over who occupies the space.</a:t>
            </a:r>
          </a:p>
          <a:p>
            <a:pPr>
              <a:spcAft>
                <a:spcPts val="1800"/>
              </a:spcAft>
            </a:pPr>
            <a:r>
              <a:rPr lang="en-US" sz="2200" b="1" dirty="0">
                <a:latin typeface="Amaranth" panose="02000503050000020004" pitchFamily="2" charset="0"/>
              </a:rPr>
              <a:t>Purpose:</a:t>
            </a:r>
          </a:p>
          <a:p>
            <a:pPr marL="342900" indent="-342900">
              <a:spcAft>
                <a:spcPts val="1800"/>
              </a:spcAft>
              <a:buFont typeface="Arial" panose="020B0604020202020204" pitchFamily="34" charset="0"/>
              <a:buChar char="•"/>
            </a:pPr>
            <a:r>
              <a:rPr lang="en-US" sz="2200" dirty="0">
                <a:latin typeface="Amaranth" panose="02000503050000020004" pitchFamily="2" charset="0"/>
              </a:rPr>
              <a:t>The Assignment and Sublease Clause allows the landlord to maintain control over who occupies the premises and ensures that the tenant is not relieved of their obligations under the lease. It also provides clarity on the process and requirements for assigning or subleasing the premises.</a:t>
            </a:r>
          </a:p>
        </p:txBody>
      </p:sp>
    </p:spTree>
    <p:extLst>
      <p:ext uri="{BB962C8B-B14F-4D97-AF65-F5344CB8AC3E}">
        <p14:creationId xmlns:p14="http://schemas.microsoft.com/office/powerpoint/2010/main" val="316389569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Assignment and Sublease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47304"/>
            <a:ext cx="10378985" cy="5293757"/>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Landlord’s Consent: </a:t>
            </a:r>
            <a:r>
              <a:rPr lang="en-US" sz="2200" dirty="0">
                <a:latin typeface="Amaranth" panose="02000503050000020004" pitchFamily="2" charset="0"/>
              </a:rPr>
              <a:t>Most leases require the landlord’s written consent before the tenant can assign the lease or sublet the premises. The landlord’s approval may depend on the assignee’s financial stability, business reputation, and intended use of the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Partial or Full Sublease: </a:t>
            </a:r>
            <a:r>
              <a:rPr lang="en-US" sz="2200" dirty="0">
                <a:latin typeface="Amaranth" panose="02000503050000020004" pitchFamily="2" charset="0"/>
              </a:rPr>
              <a:t>A tenant can sublease part of the premises (e.g., a portion of the space) or the entire premises for a portion of the remaining lease term.</a:t>
            </a:r>
          </a:p>
          <a:p>
            <a:pPr marL="342900" indent="-342900">
              <a:spcAft>
                <a:spcPts val="1200"/>
              </a:spcAft>
              <a:buFont typeface="Arial" panose="020B0604020202020204" pitchFamily="34" charset="0"/>
              <a:buChar char="•"/>
            </a:pPr>
            <a:r>
              <a:rPr lang="en-US" sz="2200" b="1" dirty="0">
                <a:latin typeface="Amaranth" panose="02000503050000020004" pitchFamily="2" charset="0"/>
              </a:rPr>
              <a:t>Consent not to be unreasonably withheld:</a:t>
            </a:r>
            <a:r>
              <a:rPr lang="en-US" sz="2200" dirty="0">
                <a:latin typeface="Amaranth" panose="02000503050000020004" pitchFamily="2" charset="0"/>
              </a:rPr>
              <a:t> The clause often includes a provision stating that the landlord’s consent to an assignment or sublease cannot be unreasonably withheld. This protects the tenant from arbitrary denial of their request to transfer the lease or sublease the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Permitted Assignments/Subleases: </a:t>
            </a:r>
            <a:r>
              <a:rPr lang="en-US" sz="2200" dirty="0">
                <a:latin typeface="Amaranth" panose="02000503050000020004" pitchFamily="2" charset="0"/>
              </a:rPr>
              <a:t>The lease may specify certain situations where the tenant can assign or sublease without obtaining landlord consent, such as transferring the lease to an affiliate or as part of a merger or acquisition.</a:t>
            </a:r>
          </a:p>
        </p:txBody>
      </p:sp>
    </p:spTree>
    <p:extLst>
      <p:ext uri="{BB962C8B-B14F-4D97-AF65-F5344CB8AC3E}">
        <p14:creationId xmlns:p14="http://schemas.microsoft.com/office/powerpoint/2010/main" val="179742825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Assignment and Sublease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47304"/>
            <a:ext cx="10378985" cy="495520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Profit Sharing: </a:t>
            </a:r>
            <a:r>
              <a:rPr lang="en-US" sz="2200" dirty="0">
                <a:latin typeface="Amaranth" panose="02000503050000020004" pitchFamily="2" charset="0"/>
              </a:rPr>
              <a:t>Some clauses include provisions for the tenant to share any profits gained from an assignment or sublease with the landlord, especially if the rent paid by the assignee or sublessee exceeds the original rent.</a:t>
            </a:r>
          </a:p>
          <a:p>
            <a:pPr marL="342900" indent="-342900">
              <a:spcAft>
                <a:spcPts val="1200"/>
              </a:spcAft>
              <a:buFont typeface="Arial" panose="020B0604020202020204" pitchFamily="34" charset="0"/>
              <a:buChar char="•"/>
            </a:pPr>
            <a:r>
              <a:rPr lang="en-US" sz="2200" b="1" dirty="0">
                <a:latin typeface="Amaranth" panose="02000503050000020004" pitchFamily="2" charset="0"/>
              </a:rPr>
              <a:t>Liability:</a:t>
            </a:r>
            <a:r>
              <a:rPr lang="en-US" sz="2200" dirty="0">
                <a:latin typeface="Amaranth" panose="02000503050000020004" pitchFamily="2" charset="0"/>
              </a:rPr>
              <a:t> In many cases, even after an assignment, the original tenant may remain liable for the lease obligations if the assignee defaults, unless explicitly released by the landlord.</a:t>
            </a:r>
          </a:p>
          <a:p>
            <a:pPr marL="342900" indent="-342900">
              <a:spcAft>
                <a:spcPts val="1200"/>
              </a:spcAft>
              <a:buFont typeface="Arial" panose="020B0604020202020204" pitchFamily="34" charset="0"/>
              <a:buChar char="•"/>
            </a:pPr>
            <a:r>
              <a:rPr lang="en-US" sz="2200" b="1" dirty="0">
                <a:latin typeface="Amaranth" panose="02000503050000020004" pitchFamily="2" charset="0"/>
              </a:rPr>
              <a:t>Change of Control: </a:t>
            </a:r>
            <a:r>
              <a:rPr lang="en-US" sz="2200" dirty="0">
                <a:latin typeface="Amaranth" panose="02000503050000020004" pitchFamily="2" charset="0"/>
              </a:rPr>
              <a:t>This might include: </a:t>
            </a:r>
          </a:p>
          <a:p>
            <a:pPr marL="800100" lvl="1" indent="-342900">
              <a:buFont typeface="Wingdings" panose="05000000000000000000" pitchFamily="2" charset="2"/>
              <a:buChar char="§"/>
            </a:pPr>
            <a:r>
              <a:rPr lang="en-US" sz="2200" dirty="0">
                <a:latin typeface="Amaranth" panose="02000503050000020004" pitchFamily="2" charset="0"/>
              </a:rPr>
              <a:t>A transfer of a certain percentage of ownership interest (e.g., more than 50%) in the tenant's company.</a:t>
            </a:r>
          </a:p>
          <a:p>
            <a:pPr marL="800100" lvl="1" indent="-342900">
              <a:buFont typeface="Wingdings" panose="05000000000000000000" pitchFamily="2" charset="2"/>
              <a:buChar char="§"/>
            </a:pPr>
            <a:r>
              <a:rPr lang="en-US" sz="2200" dirty="0">
                <a:latin typeface="Amaranth" panose="02000503050000020004" pitchFamily="2" charset="0"/>
              </a:rPr>
              <a:t>A merger or consolidation with another company.</a:t>
            </a:r>
          </a:p>
          <a:p>
            <a:pPr marL="800100" lvl="1" indent="-342900">
              <a:buFont typeface="Wingdings" panose="05000000000000000000" pitchFamily="2" charset="2"/>
              <a:buChar char="§"/>
            </a:pPr>
            <a:r>
              <a:rPr lang="en-US" sz="2200" dirty="0">
                <a:latin typeface="Amaranth" panose="02000503050000020004" pitchFamily="2" charset="0"/>
              </a:rPr>
              <a:t>A sale of substantially all of the tenant's assets.</a:t>
            </a:r>
          </a:p>
          <a:p>
            <a:pPr marL="800100" lvl="1" indent="-342900">
              <a:buFont typeface="Wingdings" panose="05000000000000000000" pitchFamily="2" charset="2"/>
              <a:buChar char="§"/>
            </a:pPr>
            <a:r>
              <a:rPr lang="en-US" sz="2200" dirty="0">
                <a:latin typeface="Amaranth" panose="02000503050000020004" pitchFamily="2" charset="0"/>
              </a:rPr>
              <a:t>A change in the majority of the members of the board of directors or other governing body.</a:t>
            </a:r>
          </a:p>
        </p:txBody>
      </p:sp>
    </p:spTree>
    <p:extLst>
      <p:ext uri="{BB962C8B-B14F-4D97-AF65-F5344CB8AC3E}">
        <p14:creationId xmlns:p14="http://schemas.microsoft.com/office/powerpoint/2010/main" val="42955171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Assignment and Sublease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64402" y="1305927"/>
            <a:ext cx="10378985" cy="1107996"/>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Recapture Right:</a:t>
            </a:r>
            <a:r>
              <a:rPr lang="en-US" sz="2200" dirty="0">
                <a:latin typeface="Amaranth" panose="02000503050000020004" pitchFamily="2" charset="0"/>
              </a:rPr>
              <a:t> Landlord's option to take back (or "recapture") the leased premises, either in whole or in part, if the tenant requests permission to assign the lease or sublease the space.</a:t>
            </a:r>
          </a:p>
        </p:txBody>
      </p:sp>
    </p:spTree>
    <p:extLst>
      <p:ext uri="{BB962C8B-B14F-4D97-AF65-F5344CB8AC3E}">
        <p14:creationId xmlns:p14="http://schemas.microsoft.com/office/powerpoint/2010/main" val="24304866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Casualty or Damage &amp; Destruction</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52"/>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Damage and Destruction Clause outlines the rights and responsibilities of both the landlord and the tenant in the event that the leased premises are damaged or destroyed by events such as fire, natural disasters, or other catastrophic incidents. This clause is crucial for clarifying how repairs will be handled, whether rent will be adjusted, and under what circumstances the lease might be terminated.</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Damage and Destruction Clause ensures that both parties understand their responsibilities and obligations in the event of damage or destruction, allowing for prompt action to be taken to restore the premises and minimize losses.</a:t>
            </a:r>
          </a:p>
        </p:txBody>
      </p:sp>
    </p:spTree>
    <p:extLst>
      <p:ext uri="{BB962C8B-B14F-4D97-AF65-F5344CB8AC3E}">
        <p14:creationId xmlns:p14="http://schemas.microsoft.com/office/powerpoint/2010/main" val="25724808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Recoverable Expenses</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417918"/>
            <a:ext cx="10378985" cy="350865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400" dirty="0">
                <a:latin typeface="Amaranth" panose="02000503050000020004" pitchFamily="2" charset="0"/>
              </a:rPr>
              <a:t>Expenses that are initially borne by landlord and later recovered from tenants on a proportionate basis. </a:t>
            </a:r>
          </a:p>
          <a:p>
            <a:pPr marL="342900" indent="-342900">
              <a:spcAft>
                <a:spcPts val="1200"/>
              </a:spcAft>
              <a:buFont typeface="Arial" panose="020B0604020202020204" pitchFamily="34" charset="0"/>
              <a:buChar char="•"/>
            </a:pPr>
            <a:r>
              <a:rPr lang="en-US" sz="2400" dirty="0">
                <a:latin typeface="Amaranth" panose="02000503050000020004" pitchFamily="2" charset="0"/>
              </a:rPr>
              <a:t>Recoverable expenses are usually paid by tenants on a pro-rata basis.</a:t>
            </a:r>
          </a:p>
          <a:p>
            <a:pPr marL="342900" indent="-342900">
              <a:spcAft>
                <a:spcPts val="1200"/>
              </a:spcAft>
              <a:buFont typeface="Arial" panose="020B0604020202020204" pitchFamily="34" charset="0"/>
              <a:buChar char="•"/>
            </a:pPr>
            <a:r>
              <a:rPr lang="en-US" sz="2400" dirty="0">
                <a:latin typeface="Amaranth" panose="02000503050000020004" pitchFamily="2" charset="0"/>
              </a:rPr>
              <a:t>Mostly tenant pays estimated amounts at pre-defined frequencies, which are reconciled at the year end.</a:t>
            </a:r>
          </a:p>
          <a:p>
            <a:pPr marL="342900" indent="-342900">
              <a:spcAft>
                <a:spcPts val="1200"/>
              </a:spcAft>
              <a:buFont typeface="Arial" panose="020B0604020202020204" pitchFamily="34" charset="0"/>
              <a:buChar char="•"/>
            </a:pPr>
            <a:r>
              <a:rPr lang="en-US" sz="2400" dirty="0">
                <a:latin typeface="Amaranth" panose="02000503050000020004" pitchFamily="2" charset="0"/>
              </a:rPr>
              <a:t>Operating Expenses, Real Estate Taxes, and Insurance reimbursements are commonly referred to as recoverable expenses. In some cases, utilities may also be considered recoverable expenses.</a:t>
            </a:r>
          </a:p>
        </p:txBody>
      </p:sp>
    </p:spTree>
    <p:extLst>
      <p:ext uri="{BB962C8B-B14F-4D97-AF65-F5344CB8AC3E}">
        <p14:creationId xmlns:p14="http://schemas.microsoft.com/office/powerpoint/2010/main" val="336278597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Casualty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28642"/>
            <a:ext cx="10378985" cy="5416868"/>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Partial damage: </a:t>
            </a:r>
            <a:r>
              <a:rPr lang="en-US" sz="2200" dirty="0">
                <a:latin typeface="Amaranth" panose="02000503050000020004" pitchFamily="2" charset="0"/>
              </a:rPr>
              <a:t>Damage to a portion of the premises, such as a fire or flood.</a:t>
            </a:r>
          </a:p>
          <a:p>
            <a:pPr marL="342900" indent="-342900">
              <a:spcAft>
                <a:spcPts val="1200"/>
              </a:spcAft>
              <a:buFont typeface="Arial" panose="020B0604020202020204" pitchFamily="34" charset="0"/>
              <a:buChar char="•"/>
            </a:pPr>
            <a:r>
              <a:rPr lang="en-US" sz="2200" b="1" dirty="0">
                <a:latin typeface="Amaranth" panose="02000503050000020004" pitchFamily="2" charset="0"/>
              </a:rPr>
              <a:t>Total destruction: </a:t>
            </a:r>
            <a:r>
              <a:rPr lang="en-US" sz="2200" dirty="0">
                <a:latin typeface="Amaranth" panose="02000503050000020004" pitchFamily="2" charset="0"/>
              </a:rPr>
              <a:t>Complete destruction of the premises, such as a catastrophic event.</a:t>
            </a:r>
          </a:p>
          <a:p>
            <a:pPr marL="342900" indent="-342900">
              <a:spcAft>
                <a:spcPts val="1200"/>
              </a:spcAft>
              <a:buFont typeface="Arial" panose="020B0604020202020204" pitchFamily="34" charset="0"/>
              <a:buChar char="•"/>
            </a:pPr>
            <a:r>
              <a:rPr lang="en-US" sz="2200" b="1" dirty="0">
                <a:latin typeface="Amaranth" panose="02000503050000020004" pitchFamily="2" charset="0"/>
              </a:rPr>
              <a:t>Notification:</a:t>
            </a:r>
            <a:r>
              <a:rPr lang="en-US" sz="2200" dirty="0">
                <a:latin typeface="Amaranth" panose="02000503050000020004" pitchFamily="2" charset="0"/>
              </a:rPr>
              <a:t> The tenant must notify the landlord promptly of any damage or destruction.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Assessment: </a:t>
            </a:r>
            <a:r>
              <a:rPr lang="en-US" sz="2200" dirty="0">
                <a:latin typeface="Amaranth" panose="02000503050000020004" pitchFamily="2" charset="0"/>
              </a:rPr>
              <a:t>The landlord assesses the damage and determines the necessary repairs or rebuilding.</a:t>
            </a:r>
          </a:p>
          <a:p>
            <a:pPr marL="342900" indent="-342900">
              <a:spcAft>
                <a:spcPts val="1200"/>
              </a:spcAft>
              <a:buFont typeface="Arial" panose="020B0604020202020204" pitchFamily="34" charset="0"/>
              <a:buChar char="•"/>
            </a:pPr>
            <a:r>
              <a:rPr lang="en-US" sz="2200" b="1" dirty="0">
                <a:latin typeface="Amaranth" panose="02000503050000020004" pitchFamily="2" charset="0"/>
              </a:rPr>
              <a:t>Repair or rebuild:</a:t>
            </a:r>
            <a:r>
              <a:rPr lang="en-US" sz="2200" dirty="0">
                <a:latin typeface="Amaranth" panose="02000503050000020004" pitchFamily="2" charset="0"/>
              </a:rPr>
              <a:t> The landlord or tenant (depending on the lease terms) repairs or rebuilds the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Rent abatement:</a:t>
            </a:r>
            <a:r>
              <a:rPr lang="en-US" sz="2200" dirty="0">
                <a:latin typeface="Amaranth" panose="02000503050000020004" pitchFamily="2" charset="0"/>
              </a:rPr>
              <a:t> Rent may be reduced or abated during the repair or rebuilding period.</a:t>
            </a:r>
          </a:p>
          <a:p>
            <a:pPr marL="342900" indent="-342900">
              <a:spcAft>
                <a:spcPts val="1200"/>
              </a:spcAft>
              <a:buFont typeface="Arial" panose="020B0604020202020204" pitchFamily="34" charset="0"/>
              <a:buChar char="•"/>
            </a:pPr>
            <a:r>
              <a:rPr lang="en-US" sz="2200" b="1" dirty="0">
                <a:latin typeface="Amaranth" panose="02000503050000020004" pitchFamily="2" charset="0"/>
              </a:rPr>
              <a:t>Termination: </a:t>
            </a:r>
            <a:r>
              <a:rPr lang="en-US" sz="2200" dirty="0">
                <a:latin typeface="Amaranth" panose="02000503050000020004" pitchFamily="2" charset="0"/>
              </a:rPr>
              <a:t>Either party may terminate the lease if the premises are totally destroyed or cannot be repaired within a specified timeframe.</a:t>
            </a:r>
          </a:p>
        </p:txBody>
      </p:sp>
    </p:spTree>
    <p:extLst>
      <p:ext uri="{BB962C8B-B14F-4D97-AF65-F5344CB8AC3E}">
        <p14:creationId xmlns:p14="http://schemas.microsoft.com/office/powerpoint/2010/main" val="264200524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Default by Tenant</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59275"/>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Default by Tenant Clause outlines the specific circumstances under which a tenant is considered to be in default of the lease terms, as well as the actions the landlord can take in response to such a default.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Default by Tenant Clause protects the landlord's interests by clearly outlining the circumstances under which the tenant is in default and the consequences of such default, allowing for prompt action to be taken to mitigate losses.</a:t>
            </a:r>
          </a:p>
        </p:txBody>
      </p:sp>
    </p:spTree>
    <p:extLst>
      <p:ext uri="{BB962C8B-B14F-4D97-AF65-F5344CB8AC3E}">
        <p14:creationId xmlns:p14="http://schemas.microsoft.com/office/powerpoint/2010/main" val="32211585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Default by Tenant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3570208"/>
          </a:xfrm>
          <a:prstGeom prst="rect">
            <a:avLst/>
          </a:prstGeom>
          <a:noFill/>
        </p:spPr>
        <p:txBody>
          <a:bodyPr wrap="square">
            <a:spAutoFit/>
          </a:bodyPr>
          <a:lstStyle/>
          <a:p>
            <a:pPr>
              <a:spcAft>
                <a:spcPts val="1200"/>
              </a:spcAft>
            </a:pPr>
            <a:r>
              <a:rPr lang="en-US" sz="2200" b="1" dirty="0">
                <a:latin typeface="Amaranth" panose="02000503050000020004" pitchFamily="2" charset="0"/>
              </a:rPr>
              <a:t>Monetary Default:</a:t>
            </a:r>
          </a:p>
          <a:p>
            <a:pPr marL="342900" indent="-342900">
              <a:spcAft>
                <a:spcPts val="1200"/>
              </a:spcAft>
              <a:buFont typeface="Arial" panose="020B0604020202020204" pitchFamily="34" charset="0"/>
              <a:buChar char="•"/>
            </a:pPr>
            <a:r>
              <a:rPr lang="en-US" sz="2200" b="1" dirty="0">
                <a:latin typeface="Amaranth" panose="02000503050000020004" pitchFamily="2" charset="0"/>
              </a:rPr>
              <a:t>Non-payment of rent: </a:t>
            </a:r>
            <a:r>
              <a:rPr lang="en-US" sz="2200" dirty="0">
                <a:latin typeface="Amaranth" panose="02000503050000020004" pitchFamily="2" charset="0"/>
              </a:rPr>
              <a:t>Failure to pay rent or other charges after receiving notice from the landlord.</a:t>
            </a:r>
          </a:p>
          <a:p>
            <a:pPr>
              <a:spcAft>
                <a:spcPts val="1200"/>
              </a:spcAft>
            </a:pPr>
            <a:r>
              <a:rPr lang="en-US" sz="2200" b="1" dirty="0">
                <a:latin typeface="Amaranth" panose="02000503050000020004" pitchFamily="2" charset="0"/>
              </a:rPr>
              <a:t>Non-Monetary Default:</a:t>
            </a:r>
          </a:p>
          <a:p>
            <a:pPr marL="342900" indent="-342900">
              <a:spcAft>
                <a:spcPts val="1200"/>
              </a:spcAft>
              <a:buFont typeface="Arial" panose="020B0604020202020204" pitchFamily="34" charset="0"/>
              <a:buChar char="•"/>
            </a:pPr>
            <a:r>
              <a:rPr lang="en-US" sz="2200" b="1" dirty="0">
                <a:latin typeface="Amaranth" panose="02000503050000020004" pitchFamily="2" charset="0"/>
              </a:rPr>
              <a:t>Breach of lease terms:</a:t>
            </a:r>
            <a:r>
              <a:rPr lang="en-US" sz="2200" dirty="0">
                <a:latin typeface="Amaranth" panose="02000503050000020004" pitchFamily="2" charset="0"/>
              </a:rPr>
              <a:t> Failure to comply with other lease obligations, such as maintenance or use restrictions.</a:t>
            </a:r>
          </a:p>
          <a:p>
            <a:pPr marL="342900" indent="-342900">
              <a:spcAft>
                <a:spcPts val="1200"/>
              </a:spcAft>
              <a:buFont typeface="Arial" panose="020B0604020202020204" pitchFamily="34" charset="0"/>
              <a:buChar char="•"/>
            </a:pPr>
            <a:r>
              <a:rPr lang="en-US" sz="2200" b="1" dirty="0">
                <a:latin typeface="Amaranth" panose="02000503050000020004" pitchFamily="2" charset="0"/>
              </a:rPr>
              <a:t>Abandonment: </a:t>
            </a:r>
            <a:r>
              <a:rPr lang="en-US" sz="2200" dirty="0">
                <a:latin typeface="Amaranth" panose="02000503050000020004" pitchFamily="2" charset="0"/>
              </a:rPr>
              <a:t>Leaving the premises vacant or unoccupied without permission.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Insolvency or bankruptcy: </a:t>
            </a:r>
            <a:r>
              <a:rPr lang="en-US" sz="2200" dirty="0">
                <a:latin typeface="Amaranth" panose="02000503050000020004" pitchFamily="2" charset="0"/>
              </a:rPr>
              <a:t>Tenant's financial insolvency or bankruptcy.</a:t>
            </a:r>
          </a:p>
        </p:txBody>
      </p:sp>
    </p:spTree>
    <p:extLst>
      <p:ext uri="{BB962C8B-B14F-4D97-AF65-F5344CB8AC3E}">
        <p14:creationId xmlns:p14="http://schemas.microsoft.com/office/powerpoint/2010/main" val="35350823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Default by Tenant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5262979"/>
          </a:xfrm>
          <a:prstGeom prst="rect">
            <a:avLst/>
          </a:prstGeom>
          <a:noFill/>
        </p:spPr>
        <p:txBody>
          <a:bodyPr wrap="square">
            <a:spAutoFit/>
          </a:bodyPr>
          <a:lstStyle/>
          <a:p>
            <a:pPr>
              <a:spcAft>
                <a:spcPts val="1200"/>
              </a:spcAft>
            </a:pPr>
            <a:r>
              <a:rPr lang="en-US" sz="2200" b="1" dirty="0">
                <a:latin typeface="Amaranth" panose="02000503050000020004" pitchFamily="2" charset="0"/>
              </a:rPr>
              <a:t>Notice of Default:</a:t>
            </a:r>
          </a:p>
          <a:p>
            <a:pPr marL="342900" indent="-342900">
              <a:spcAft>
                <a:spcPts val="1200"/>
              </a:spcAft>
              <a:buFont typeface="Arial" panose="020B0604020202020204" pitchFamily="34" charset="0"/>
              <a:buChar char="•"/>
            </a:pPr>
            <a:r>
              <a:rPr lang="en-US" sz="2200" dirty="0">
                <a:latin typeface="Amaranth" panose="02000503050000020004" pitchFamily="2" charset="0"/>
              </a:rPr>
              <a:t>The landlord is usually required to provide the tenant with written notice of the default, specifying the nature of the breach and giving the tenant a certain period (often referred to as a "cure period") to remedy the situation. The cure period typically ranges from 10 to 30 days, depending on the nature of the default.</a:t>
            </a:r>
          </a:p>
          <a:p>
            <a:pPr>
              <a:spcAft>
                <a:spcPts val="1200"/>
              </a:spcAft>
            </a:pPr>
            <a:r>
              <a:rPr lang="en-US" sz="2200" b="1" dirty="0">
                <a:latin typeface="Amaranth" panose="02000503050000020004" pitchFamily="2" charset="0"/>
              </a:rPr>
              <a:t>Landlord's Remedies:</a:t>
            </a:r>
          </a:p>
          <a:p>
            <a:pPr marL="342900" indent="-342900">
              <a:spcAft>
                <a:spcPts val="1200"/>
              </a:spcAft>
              <a:buFont typeface="Arial" panose="020B0604020202020204" pitchFamily="34" charset="0"/>
              <a:buChar char="•"/>
            </a:pPr>
            <a:r>
              <a:rPr lang="en-US" sz="2200" b="1" dirty="0">
                <a:latin typeface="Amaranth" panose="02000503050000020004" pitchFamily="2" charset="0"/>
              </a:rPr>
              <a:t>Termination of Lease: </a:t>
            </a:r>
            <a:r>
              <a:rPr lang="en-US" sz="2200" dirty="0">
                <a:latin typeface="Amaranth" panose="02000503050000020004" pitchFamily="2" charset="0"/>
              </a:rPr>
              <a:t>The landlord may terminate the lease and require the tenant to vacate the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Recovery of Damages: </a:t>
            </a:r>
            <a:r>
              <a:rPr lang="en-US" sz="2200" dirty="0">
                <a:latin typeface="Amaranth" panose="02000503050000020004" pitchFamily="2" charset="0"/>
              </a:rPr>
              <a:t>The landlord may seek to recover any unpaid rent, late fees, and other damages resulting from the default.</a:t>
            </a:r>
          </a:p>
          <a:p>
            <a:pPr marL="342900" indent="-342900">
              <a:spcAft>
                <a:spcPts val="1200"/>
              </a:spcAft>
              <a:buFont typeface="Arial" panose="020B0604020202020204" pitchFamily="34" charset="0"/>
              <a:buChar char="•"/>
            </a:pPr>
            <a:r>
              <a:rPr lang="en-US" sz="2200" b="1" dirty="0">
                <a:latin typeface="Amaranth" panose="02000503050000020004" pitchFamily="2" charset="0"/>
              </a:rPr>
              <a:t>Re-entry and Reletting:</a:t>
            </a:r>
            <a:r>
              <a:rPr lang="en-US" sz="2200" dirty="0">
                <a:latin typeface="Amaranth" panose="02000503050000020004" pitchFamily="2" charset="0"/>
              </a:rPr>
              <a:t> The landlord may re-enter the premises, make necessary repairs, and relet the space to another tenant, holding the original tenant responsible for any shortfall in rent or costs associated with re-letting.</a:t>
            </a:r>
          </a:p>
        </p:txBody>
      </p:sp>
    </p:spTree>
    <p:extLst>
      <p:ext uri="{BB962C8B-B14F-4D97-AF65-F5344CB8AC3E}">
        <p14:creationId xmlns:p14="http://schemas.microsoft.com/office/powerpoint/2010/main" val="26282625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Eminent Domain or Condemnation</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3600986"/>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Eminent Domain refers to the power of the government or a governmental entity to take private property for public use. This power is often exercised for purposes like building roads, schools, or other public infrastructure. In return for taking the property, the government is required to provide the property owner with "just compensation," which is typically the fair market value of the property.</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Eminent domain allows the government to acquire private property for essential public projects, balancing individual property rights with the greater public good.</a:t>
            </a:r>
          </a:p>
        </p:txBody>
      </p:sp>
    </p:spTree>
    <p:extLst>
      <p:ext uri="{BB962C8B-B14F-4D97-AF65-F5344CB8AC3E}">
        <p14:creationId xmlns:p14="http://schemas.microsoft.com/office/powerpoint/2010/main" val="38145279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Eminent Domain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4093428"/>
          </a:xfrm>
          <a:prstGeom prst="rect">
            <a:avLst/>
          </a:prstGeom>
          <a:noFill/>
        </p:spPr>
        <p:txBody>
          <a:bodyPr wrap="square">
            <a:spAutoFit/>
          </a:bodyPr>
          <a:lstStyle/>
          <a:p>
            <a:pPr>
              <a:spcAft>
                <a:spcPts val="1200"/>
              </a:spcAft>
            </a:pPr>
            <a:r>
              <a:rPr lang="en-US" sz="2200" b="1" dirty="0">
                <a:latin typeface="Amaranth" panose="02000503050000020004" pitchFamily="2" charset="0"/>
              </a:rPr>
              <a:t>Termination of Lease: </a:t>
            </a:r>
            <a:r>
              <a:rPr lang="en-US" sz="2200" dirty="0">
                <a:latin typeface="Amaranth" panose="02000503050000020004" pitchFamily="2" charset="0"/>
              </a:rPr>
              <a:t>Eminent domain proceedings may terminate the lease.</a:t>
            </a:r>
          </a:p>
          <a:p>
            <a:pPr marL="342900" indent="-342900">
              <a:spcAft>
                <a:spcPts val="1200"/>
              </a:spcAft>
              <a:buFont typeface="Arial" panose="020B0604020202020204" pitchFamily="34" charset="0"/>
              <a:buChar char="•"/>
            </a:pPr>
            <a:r>
              <a:rPr lang="en-US" sz="2200" dirty="0">
                <a:latin typeface="Amaranth" panose="02000503050000020004" pitchFamily="2" charset="0"/>
              </a:rPr>
              <a:t>If the entire leased premises is taken by eminent domain, the lease is usually terminated as of the date of the taking, and the tenant is no longer obligated to pay rent.</a:t>
            </a:r>
          </a:p>
          <a:p>
            <a:pPr marL="342900" indent="-342900">
              <a:spcAft>
                <a:spcPts val="1200"/>
              </a:spcAft>
              <a:buFont typeface="Arial" panose="020B0604020202020204" pitchFamily="34" charset="0"/>
              <a:buChar char="•"/>
            </a:pPr>
            <a:r>
              <a:rPr lang="en-US" sz="2200" dirty="0">
                <a:latin typeface="Amaranth" panose="02000503050000020004" pitchFamily="2" charset="0"/>
              </a:rPr>
              <a:t>If only a portion of the premises is taken, the lease may allow either party to terminate the lease if the remaining portion is insufficient for the tenant's use.</a:t>
            </a:r>
          </a:p>
          <a:p>
            <a:pPr>
              <a:spcAft>
                <a:spcPts val="1200"/>
              </a:spcAft>
            </a:pPr>
            <a:r>
              <a:rPr lang="en-US" sz="2200" b="1" dirty="0">
                <a:latin typeface="Amaranth" panose="02000503050000020004" pitchFamily="2" charset="0"/>
              </a:rPr>
              <a:t>Rent Adjustment:</a:t>
            </a:r>
          </a:p>
          <a:p>
            <a:pPr marL="342900" indent="-342900">
              <a:spcAft>
                <a:spcPts val="1200"/>
              </a:spcAft>
              <a:buFont typeface="Arial" panose="020B0604020202020204" pitchFamily="34" charset="0"/>
              <a:buChar char="•"/>
            </a:pPr>
            <a:r>
              <a:rPr lang="en-US" sz="2200" dirty="0">
                <a:latin typeface="Amaranth" panose="02000503050000020004" pitchFamily="2" charset="0"/>
              </a:rPr>
              <a:t>If the lease continues after a partial taking, the rent may be adjusted to reflect the reduced size or utility of the premises. The adjustment is often based on the proportion of the premises taken.</a:t>
            </a:r>
          </a:p>
        </p:txBody>
      </p:sp>
    </p:spTree>
    <p:extLst>
      <p:ext uri="{BB962C8B-B14F-4D97-AF65-F5344CB8AC3E}">
        <p14:creationId xmlns:p14="http://schemas.microsoft.com/office/powerpoint/2010/main" val="3873021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Eminent Domain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8462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Allocation of Compensation: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clause may specify how the compensation paid by the government will be allocated between the landlord and tenant. Typically, the landlord receives compensation for the value of the property taken, while the tenant may be entitled to compensation for any improvements they made to the premises, relocation costs, or loss of business.</a:t>
            </a:r>
          </a:p>
          <a:p>
            <a:pPr>
              <a:spcAft>
                <a:spcPts val="1200"/>
              </a:spcAft>
            </a:pPr>
            <a:r>
              <a:rPr lang="en-US" sz="2200" b="1" dirty="0">
                <a:latin typeface="Amaranth" panose="02000503050000020004" pitchFamily="2" charset="0"/>
              </a:rPr>
              <a:t>Obligation to Relocate:</a:t>
            </a:r>
          </a:p>
          <a:p>
            <a:pPr marL="342900" indent="-342900">
              <a:spcAft>
                <a:spcPts val="1200"/>
              </a:spcAft>
              <a:buFont typeface="Arial" panose="020B0604020202020204" pitchFamily="34" charset="0"/>
              <a:buChar char="•"/>
            </a:pPr>
            <a:r>
              <a:rPr lang="en-US" sz="2200" dirty="0">
                <a:latin typeface="Amaranth" panose="02000503050000020004" pitchFamily="2" charset="0"/>
              </a:rPr>
              <a:t>If the lease is terminated or the tenant chooses to relocate due to a partial taking, the tenant is responsible for vacating the premises by the date specified in the eminent domain proceedings.</a:t>
            </a:r>
          </a:p>
        </p:txBody>
      </p:sp>
    </p:spTree>
    <p:extLst>
      <p:ext uri="{BB962C8B-B14F-4D97-AF65-F5344CB8AC3E}">
        <p14:creationId xmlns:p14="http://schemas.microsoft.com/office/powerpoint/2010/main" val="41063033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Entry by Landlord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59276"/>
            <a:ext cx="10378985" cy="3600986"/>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Entry by Landlord Clause outlines the circumstances under which the landlord or their authorized agents can enter the leased premises. This clause balances the landlord's right to access the property for specific reasons with the tenant's right to privacy and quiet enjoyment of the premises.</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Entry by Landlord Clause ensures that the landlord can access the premises to maintain the property, address issues, and comply with legal requirements, while also respecting the tenant's right to quiet enjoyment of the premises.</a:t>
            </a:r>
          </a:p>
        </p:txBody>
      </p:sp>
    </p:spTree>
    <p:extLst>
      <p:ext uri="{BB962C8B-B14F-4D97-AF65-F5344CB8AC3E}">
        <p14:creationId xmlns:p14="http://schemas.microsoft.com/office/powerpoint/2010/main" val="18557442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Entry by Landlord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431435"/>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Notice requirements:</a:t>
            </a:r>
            <a:r>
              <a:rPr lang="en-US" sz="2200" dirty="0">
                <a:latin typeface="Amaranth" panose="02000503050000020004" pitchFamily="2" charset="0"/>
              </a:rPr>
              <a:t> The landlord must provide reasonable notice to the tenant before entering the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Entry during business hours: </a:t>
            </a:r>
            <a:r>
              <a:rPr lang="en-US" sz="2200" dirty="0">
                <a:latin typeface="Amaranth" panose="02000503050000020004" pitchFamily="2" charset="0"/>
              </a:rPr>
              <a:t>The landlord typically can only enter during business hours, unless otherwise agreed.</a:t>
            </a:r>
          </a:p>
          <a:p>
            <a:pPr marL="342900" indent="-342900">
              <a:spcAft>
                <a:spcPts val="1200"/>
              </a:spcAft>
              <a:buFont typeface="Arial" panose="020B0604020202020204" pitchFamily="34" charset="0"/>
              <a:buChar char="•"/>
            </a:pPr>
            <a:r>
              <a:rPr lang="en-US" sz="2200" b="1" dirty="0">
                <a:latin typeface="Amaranth" panose="02000503050000020004" pitchFamily="2" charset="0"/>
              </a:rPr>
              <a:t>Tenant's obligations: </a:t>
            </a:r>
            <a:r>
              <a:rPr lang="en-US" sz="2200" dirty="0">
                <a:latin typeface="Amaranth" panose="02000503050000020004" pitchFamily="2" charset="0"/>
              </a:rPr>
              <a:t>The tenant must allow the landlord to enter the premises as permitted by the lease.</a:t>
            </a:r>
          </a:p>
        </p:txBody>
      </p:sp>
    </p:spTree>
    <p:extLst>
      <p:ext uri="{BB962C8B-B14F-4D97-AF65-F5344CB8AC3E}">
        <p14:creationId xmlns:p14="http://schemas.microsoft.com/office/powerpoint/2010/main" val="23594340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Estoppel Certificates</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Estoppel Certificate Clause refers to a provision that requires the tenant (and sometimes the landlord) to provide an estoppel certificate upon request. This certificate is a signed statement that confirms the current status of the lease, including key terms and any potential claims or disputes.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purpose of this document is to verify certain facts about the lease and to prevent either party from later contradicting those facts.</a:t>
            </a:r>
          </a:p>
        </p:txBody>
      </p:sp>
    </p:spTree>
    <p:extLst>
      <p:ext uri="{BB962C8B-B14F-4D97-AF65-F5344CB8AC3E}">
        <p14:creationId xmlns:p14="http://schemas.microsoft.com/office/powerpoint/2010/main" val="9947747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a:latin typeface="Amaranth" panose="02000503050000020004" pitchFamily="2" charset="0"/>
              </a:rPr>
              <a:t>Operating Expenses/Common Area Maintenance</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21972"/>
            <a:ext cx="10378985" cy="5109091"/>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Operating Expenses is also known as Common area maintenance, common area cost, Building Outgoings and Service charges (Building).</a:t>
            </a:r>
          </a:p>
          <a:p>
            <a:pPr marL="342900" indent="-342900">
              <a:spcAft>
                <a:spcPts val="1200"/>
              </a:spcAft>
              <a:buFont typeface="Arial" panose="020B0604020202020204" pitchFamily="34" charset="0"/>
              <a:buChar char="•"/>
            </a:pPr>
            <a:r>
              <a:rPr lang="en-US" sz="2200" dirty="0">
                <a:latin typeface="Amaranth" panose="02000503050000020004" pitchFamily="2" charset="0"/>
              </a:rPr>
              <a:t>Operating Expenses are the cost associated with the operation and maintenance of the Property which are incurred by Landlord. </a:t>
            </a:r>
          </a:p>
          <a:p>
            <a:pPr marL="342900" indent="-342900">
              <a:spcAft>
                <a:spcPts val="1200"/>
              </a:spcAft>
              <a:buFont typeface="Arial" panose="020B0604020202020204" pitchFamily="34" charset="0"/>
              <a:buChar char="•"/>
            </a:pPr>
            <a:r>
              <a:rPr lang="en-US" sz="2200" dirty="0">
                <a:latin typeface="Amaranth" panose="02000503050000020004" pitchFamily="2" charset="0"/>
              </a:rPr>
              <a:t>Operating Expenses are typically recurring expenditures usually paid by the Landlord and may be subject to reimbursement by the Tenant via Expense Recoveries. </a:t>
            </a:r>
          </a:p>
          <a:p>
            <a:pPr marL="342900" indent="-342900">
              <a:spcAft>
                <a:spcPts val="1200"/>
              </a:spcAft>
              <a:buFont typeface="Arial" panose="020B0604020202020204" pitchFamily="34" charset="0"/>
              <a:buChar char="•"/>
            </a:pPr>
            <a:r>
              <a:rPr lang="en-US" sz="2200" dirty="0">
                <a:latin typeface="Amaranth" panose="02000503050000020004" pitchFamily="2" charset="0"/>
              </a:rPr>
              <a:t>However, in certain instances, particularly with buildings occupied by a single Tenant, the Tenant may be required to pay some or all operating expenses directly to the vendor.</a:t>
            </a:r>
          </a:p>
          <a:p>
            <a:pPr marL="342900" indent="-342900">
              <a:spcAft>
                <a:spcPts val="1200"/>
              </a:spcAft>
              <a:buFont typeface="Arial" panose="020B0604020202020204" pitchFamily="34" charset="0"/>
              <a:buChar char="•"/>
            </a:pPr>
            <a:r>
              <a:rPr lang="en-US" sz="2200" dirty="0">
                <a:latin typeface="Amaranth" panose="02000503050000020004" pitchFamily="2" charset="0"/>
              </a:rPr>
              <a:t>Tenant is responsible for the payment of its share of operating expenses/common area charges/service charges for the consumption of services or usage of common area of the Property.</a:t>
            </a:r>
          </a:p>
        </p:txBody>
      </p:sp>
    </p:spTree>
    <p:extLst>
      <p:ext uri="{BB962C8B-B14F-4D97-AF65-F5344CB8AC3E}">
        <p14:creationId xmlns:p14="http://schemas.microsoft.com/office/powerpoint/2010/main" val="25455172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Estoppel Certificates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431435"/>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Tenant's obligation:</a:t>
            </a:r>
            <a:r>
              <a:rPr lang="en-US" sz="2200" dirty="0">
                <a:latin typeface="Amaranth" panose="02000503050000020004" pitchFamily="2" charset="0"/>
              </a:rPr>
              <a:t> The tenant must provide the estoppel certificate within a specified timeframe (e.g., 10-15 days).</a:t>
            </a:r>
          </a:p>
          <a:p>
            <a:pPr marL="342900" indent="-342900">
              <a:spcAft>
                <a:spcPts val="1200"/>
              </a:spcAft>
              <a:buFont typeface="Arial" panose="020B0604020202020204" pitchFamily="34" charset="0"/>
              <a:buChar char="•"/>
            </a:pPr>
            <a:r>
              <a:rPr lang="en-US" sz="2200" b="1" dirty="0">
                <a:latin typeface="Amaranth" panose="02000503050000020004" pitchFamily="2" charset="0"/>
              </a:rPr>
              <a:t>Form and content: </a:t>
            </a:r>
            <a:r>
              <a:rPr lang="en-US" sz="2200" dirty="0">
                <a:latin typeface="Amaranth" panose="02000503050000020004" pitchFamily="2" charset="0"/>
              </a:rPr>
              <a:t>The estoppel certificate must be in a specified form and contain required information.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Consequences of failure: </a:t>
            </a:r>
            <a:r>
              <a:rPr lang="en-US" sz="2200" dirty="0">
                <a:latin typeface="Amaranth" panose="02000503050000020004" pitchFamily="2" charset="0"/>
              </a:rPr>
              <a:t>Failure to provide the estoppel certificate may be deemed a lease default.</a:t>
            </a:r>
          </a:p>
        </p:txBody>
      </p:sp>
    </p:spTree>
    <p:extLst>
      <p:ext uri="{BB962C8B-B14F-4D97-AF65-F5344CB8AC3E}">
        <p14:creationId xmlns:p14="http://schemas.microsoft.com/office/powerpoint/2010/main" val="42401400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Force Majeure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Force Majeure Clause is a provision that excuses one or both parties from performing their contractual obligations if they are prevented from doing so by certain unforeseen events that are beyond their control. These events, often referred to as "acts of God," can include natural disasters, war, strikes, pandemics, or other significant disruptions.</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Force Majeure Clause allows parties to temporarily suspend their obligations under the lease when faced with extraordinary and unforeseen circumstances, ensuring fairness and flexibility in the agreement.</a:t>
            </a:r>
          </a:p>
        </p:txBody>
      </p:sp>
    </p:spTree>
    <p:extLst>
      <p:ext uri="{BB962C8B-B14F-4D97-AF65-F5344CB8AC3E}">
        <p14:creationId xmlns:p14="http://schemas.microsoft.com/office/powerpoint/2010/main" val="35332758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Force Majeure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262432"/>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Suspension of obligations: </a:t>
            </a:r>
            <a:r>
              <a:rPr lang="en-US" sz="2200" dirty="0">
                <a:latin typeface="Amaranth" panose="02000503050000020004" pitchFamily="2" charset="0"/>
              </a:rPr>
              <a:t>The affected party's obligations are suspended during the force majeure event.</a:t>
            </a:r>
          </a:p>
          <a:p>
            <a:pPr marL="342900" indent="-342900">
              <a:spcAft>
                <a:spcPts val="1200"/>
              </a:spcAft>
              <a:buFont typeface="Arial" panose="020B0604020202020204" pitchFamily="34" charset="0"/>
              <a:buChar char="•"/>
            </a:pPr>
            <a:r>
              <a:rPr lang="en-US" sz="2200" b="1" dirty="0">
                <a:latin typeface="Amaranth" panose="02000503050000020004" pitchFamily="2" charset="0"/>
              </a:rPr>
              <a:t>Notice requirements: </a:t>
            </a:r>
            <a:r>
              <a:rPr lang="en-US" sz="2200" dirty="0">
                <a:latin typeface="Amaranth" panose="02000503050000020004" pitchFamily="2" charset="0"/>
              </a:rPr>
              <a:t>The affected party must notify the other party of the force majeure event.</a:t>
            </a:r>
          </a:p>
          <a:p>
            <a:pPr marL="342900" indent="-342900">
              <a:spcAft>
                <a:spcPts val="1200"/>
              </a:spcAft>
              <a:buFont typeface="Arial" panose="020B0604020202020204" pitchFamily="34" charset="0"/>
              <a:buChar char="•"/>
            </a:pPr>
            <a:r>
              <a:rPr lang="en-US" sz="2200" b="1" dirty="0">
                <a:latin typeface="Amaranth" panose="02000503050000020004" pitchFamily="2" charset="0"/>
              </a:rPr>
              <a:t>Duration: </a:t>
            </a:r>
            <a:r>
              <a:rPr lang="en-US" sz="2200" dirty="0">
                <a:latin typeface="Amaranth" panose="02000503050000020004" pitchFamily="2" charset="0"/>
              </a:rPr>
              <a:t>The suspension of obligations typically lasts until the force majeure event ends.</a:t>
            </a:r>
          </a:p>
          <a:p>
            <a:pPr marL="342900" indent="-342900">
              <a:spcAft>
                <a:spcPts val="1200"/>
              </a:spcAft>
              <a:buFont typeface="Arial" panose="020B0604020202020204" pitchFamily="34" charset="0"/>
              <a:buChar char="•"/>
            </a:pPr>
            <a:r>
              <a:rPr lang="en-US" sz="2200" b="1" dirty="0">
                <a:latin typeface="Amaranth" panose="02000503050000020004" pitchFamily="2" charset="0"/>
              </a:rPr>
              <a:t>Mitigation efforts: </a:t>
            </a:r>
            <a:r>
              <a:rPr lang="en-US" sz="2200" dirty="0">
                <a:latin typeface="Amaranth" panose="02000503050000020004" pitchFamily="2" charset="0"/>
              </a:rPr>
              <a:t>The affected party must make reasonable efforts to mitigate the effects of the force majeure event.</a:t>
            </a:r>
          </a:p>
        </p:txBody>
      </p:sp>
    </p:spTree>
    <p:extLst>
      <p:ext uri="{BB962C8B-B14F-4D97-AF65-F5344CB8AC3E}">
        <p14:creationId xmlns:p14="http://schemas.microsoft.com/office/powerpoint/2010/main" val="3928678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Holdover</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Holdover Clause addresses what happens if the tenant remains in the leased premises after the lease term has officially expired. This clause specifies the terms under which the tenant may stay, the rent they must pay during this period, and the rights and remedies available to the landlord.</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Holdover Clause ensures that both parties are aware of their rights and obligations if the tenant remains in possession of the premises after the lease expiration or termination date, preventing disputes and providing clarity on the terms of the continued occupancy.</a:t>
            </a:r>
          </a:p>
        </p:txBody>
      </p:sp>
    </p:spTree>
    <p:extLst>
      <p:ext uri="{BB962C8B-B14F-4D97-AF65-F5344CB8AC3E}">
        <p14:creationId xmlns:p14="http://schemas.microsoft.com/office/powerpoint/2010/main" val="225024362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Holdover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4585871"/>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Type of Tenancy: </a:t>
            </a:r>
          </a:p>
          <a:p>
            <a:pPr marL="800100" lvl="1" indent="-342900">
              <a:spcAft>
                <a:spcPts val="1200"/>
              </a:spcAft>
              <a:buFont typeface="Wingdings" panose="05000000000000000000" pitchFamily="2" charset="2"/>
              <a:buChar char="§"/>
            </a:pPr>
            <a:r>
              <a:rPr lang="en-US" sz="2200" b="1" dirty="0">
                <a:latin typeface="Amaranth" panose="02000503050000020004" pitchFamily="2" charset="0"/>
              </a:rPr>
              <a:t>Periodic Tenancy: </a:t>
            </a:r>
            <a:r>
              <a:rPr lang="en-US" sz="2200" dirty="0">
                <a:latin typeface="Amaranth" panose="02000503050000020004" pitchFamily="2" charset="0"/>
              </a:rPr>
              <a:t>The tenant remains in possession under the same terms as the original lease, but with a periodic rent payment (e.g., month-to-month).</a:t>
            </a:r>
          </a:p>
          <a:p>
            <a:pPr marL="800100" lvl="1" indent="-342900">
              <a:spcAft>
                <a:spcPts val="1200"/>
              </a:spcAft>
              <a:buFont typeface="Wingdings" panose="05000000000000000000" pitchFamily="2" charset="2"/>
              <a:buChar char="§"/>
            </a:pPr>
            <a:r>
              <a:rPr lang="en-US" sz="2200" b="1" dirty="0">
                <a:latin typeface="Amaranth" panose="02000503050000020004" pitchFamily="2" charset="0"/>
              </a:rPr>
              <a:t>Tenancy at Will: </a:t>
            </a:r>
            <a:r>
              <a:rPr lang="en-US" sz="2200" dirty="0">
                <a:latin typeface="Amaranth" panose="02000503050000020004" pitchFamily="2" charset="0"/>
              </a:rPr>
              <a:t>The tenant remains in possession with the landlord's consent, but either party can terminate the tenancy at any time.</a:t>
            </a:r>
          </a:p>
          <a:p>
            <a:pPr marL="800100" lvl="1" indent="-342900">
              <a:spcAft>
                <a:spcPts val="1200"/>
              </a:spcAft>
              <a:buFont typeface="Wingdings" panose="05000000000000000000" pitchFamily="2" charset="2"/>
              <a:buChar char="§"/>
            </a:pPr>
            <a:r>
              <a:rPr lang="en-US" sz="2200" b="1" dirty="0">
                <a:latin typeface="Amaranth" panose="02000503050000020004" pitchFamily="2" charset="0"/>
              </a:rPr>
              <a:t>Tenancy at Sufferance: </a:t>
            </a:r>
            <a:r>
              <a:rPr lang="en-US" sz="2200" dirty="0">
                <a:latin typeface="Amaranth" panose="02000503050000020004" pitchFamily="2" charset="0"/>
              </a:rPr>
              <a:t>The tenant remains in possession without the landlord's consent, and the landlord can terminate the tenancy at any time.</a:t>
            </a:r>
          </a:p>
          <a:p>
            <a:pPr marL="342900" indent="-342900">
              <a:spcAft>
                <a:spcPts val="1200"/>
              </a:spcAft>
              <a:buFont typeface="Arial" panose="020B0604020202020204" pitchFamily="34" charset="0"/>
              <a:buChar char="•"/>
            </a:pPr>
            <a:r>
              <a:rPr lang="en-US" sz="2200" b="1" dirty="0">
                <a:latin typeface="Amaranth" panose="02000503050000020004" pitchFamily="2" charset="0"/>
              </a:rPr>
              <a:t>Holdover Rent:</a:t>
            </a:r>
          </a:p>
          <a:p>
            <a:pPr marL="800100" lvl="1" indent="-342900">
              <a:spcAft>
                <a:spcPts val="1200"/>
              </a:spcAft>
              <a:buFont typeface="Wingdings" panose="05000000000000000000" pitchFamily="2" charset="2"/>
              <a:buChar char="§"/>
            </a:pPr>
            <a:r>
              <a:rPr lang="en-US" sz="2200" dirty="0">
                <a:latin typeface="Amaranth" panose="02000503050000020004" pitchFamily="2" charset="0"/>
              </a:rPr>
              <a:t>The rent the tenant must pay during the holdover period. This rent is often significantly higher than the regular lease rate, sometimes 150% to 200% of the previous rent. </a:t>
            </a:r>
          </a:p>
        </p:txBody>
      </p:sp>
    </p:spTree>
    <p:extLst>
      <p:ext uri="{BB962C8B-B14F-4D97-AF65-F5344CB8AC3E}">
        <p14:creationId xmlns:p14="http://schemas.microsoft.com/office/powerpoint/2010/main" val="20050860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Hours of Operation</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Hours of Operation clause specifies the hours during which the tenant is required to keep their business open to the public and/or the hours during which the landlord must provide access to the leased premises. This clause is particularly common in retail leases but can also be relevant in other types of commercial leases.</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Hours of Operation clause ensures that the tenant's business activities align with the landlord's expectations, neighboring tenants, and local regulations, maintaining a harmonious and productive business environment.</a:t>
            </a:r>
          </a:p>
        </p:txBody>
      </p:sp>
    </p:spTree>
    <p:extLst>
      <p:ext uri="{BB962C8B-B14F-4D97-AF65-F5344CB8AC3E}">
        <p14:creationId xmlns:p14="http://schemas.microsoft.com/office/powerpoint/2010/main" val="7998788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Hours of Operation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923330"/>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Specified hours:</a:t>
            </a:r>
            <a:r>
              <a:rPr lang="en-US" sz="2200" dirty="0">
                <a:latin typeface="Amaranth" panose="02000503050000020004" pitchFamily="2" charset="0"/>
              </a:rPr>
              <a:t> the allowed hours of operation.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Holidays: </a:t>
            </a:r>
            <a:r>
              <a:rPr lang="en-US" sz="2200" dirty="0">
                <a:latin typeface="Amaranth" panose="02000503050000020004" pitchFamily="2" charset="0"/>
              </a:rPr>
              <a:t>the list of holidays specified in the lease.</a:t>
            </a:r>
          </a:p>
        </p:txBody>
      </p:sp>
    </p:spTree>
    <p:extLst>
      <p:ext uri="{BB962C8B-B14F-4D97-AF65-F5344CB8AC3E}">
        <p14:creationId xmlns:p14="http://schemas.microsoft.com/office/powerpoint/2010/main" val="90164829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Insurance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Insurance Clause outlines the types and amounts of insurance coverage that both the landlord and the tenant are required to maintain during the term of the lease.</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Insurance Clause ensures that both parties have adequate insurance coverage to protect against potential risks and losses, minimizing financial exposure and providing a safe and secure business environment.</a:t>
            </a:r>
          </a:p>
        </p:txBody>
      </p:sp>
    </p:spTree>
    <p:extLst>
      <p:ext uri="{BB962C8B-B14F-4D97-AF65-F5344CB8AC3E}">
        <p14:creationId xmlns:p14="http://schemas.microsoft.com/office/powerpoint/2010/main" val="35743562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Insurance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31283"/>
            <a:ext cx="10378985" cy="5078313"/>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Policy requirements: </a:t>
            </a:r>
            <a:r>
              <a:rPr lang="en-US" sz="2200" dirty="0">
                <a:latin typeface="Amaranth" panose="02000503050000020004" pitchFamily="2" charset="0"/>
              </a:rPr>
              <a:t>Outlines the types of insurance policies required.</a:t>
            </a:r>
          </a:p>
          <a:p>
            <a:pPr marL="342900" indent="-342900">
              <a:spcAft>
                <a:spcPts val="1200"/>
              </a:spcAft>
              <a:buFont typeface="Arial" panose="020B0604020202020204" pitchFamily="34" charset="0"/>
              <a:buChar char="•"/>
            </a:pPr>
            <a:r>
              <a:rPr lang="en-US" sz="2200" b="1" dirty="0">
                <a:latin typeface="Amaranth" panose="02000503050000020004" pitchFamily="2" charset="0"/>
              </a:rPr>
              <a:t>Minimum coverage limits: </a:t>
            </a:r>
            <a:r>
              <a:rPr lang="en-US" sz="2200" dirty="0">
                <a:latin typeface="Amaranth" panose="02000503050000020004" pitchFamily="2" charset="0"/>
              </a:rPr>
              <a:t>Specifies the minimum insurance coverage required.</a:t>
            </a:r>
          </a:p>
          <a:p>
            <a:pPr marL="342900" indent="-342900">
              <a:spcAft>
                <a:spcPts val="1200"/>
              </a:spcAft>
              <a:buFont typeface="Arial" panose="020B0604020202020204" pitchFamily="34" charset="0"/>
              <a:buChar char="•"/>
            </a:pPr>
            <a:r>
              <a:rPr lang="en-US" sz="2200" b="1" dirty="0">
                <a:latin typeface="Amaranth" panose="02000503050000020004" pitchFamily="2" charset="0"/>
              </a:rPr>
              <a:t>Proof of insurance(COI): </a:t>
            </a:r>
            <a:r>
              <a:rPr lang="en-US" sz="2200" dirty="0">
                <a:latin typeface="Amaranth" panose="02000503050000020004" pitchFamily="2" charset="0"/>
              </a:rPr>
              <a:t>Requires the tenant to provide proof of insurance to the landlord.</a:t>
            </a:r>
          </a:p>
          <a:p>
            <a:pPr marL="342900" indent="-342900">
              <a:spcAft>
                <a:spcPts val="1200"/>
              </a:spcAft>
              <a:buFont typeface="Arial" panose="020B0604020202020204" pitchFamily="34" charset="0"/>
              <a:buChar char="•"/>
            </a:pPr>
            <a:r>
              <a:rPr lang="en-US" sz="2200" b="1" dirty="0">
                <a:latin typeface="Amaranth" panose="02000503050000020004" pitchFamily="2" charset="0"/>
              </a:rPr>
              <a:t>Rating: </a:t>
            </a:r>
            <a:r>
              <a:rPr lang="en-US" sz="2200" dirty="0">
                <a:latin typeface="Amaranth" panose="02000503050000020004" pitchFamily="2" charset="0"/>
              </a:rPr>
              <a:t>Rating of the insurance company (e.g., A.M. Best rating)</a:t>
            </a:r>
          </a:p>
          <a:p>
            <a:pPr marL="342900" indent="-342900">
              <a:spcAft>
                <a:spcPts val="1200"/>
              </a:spcAft>
              <a:buFont typeface="Arial" panose="020B0604020202020204" pitchFamily="34" charset="0"/>
              <a:buChar char="•"/>
            </a:pPr>
            <a:r>
              <a:rPr lang="en-US" sz="2200" b="1" dirty="0">
                <a:latin typeface="Amaranth" panose="02000503050000020004" pitchFamily="2" charset="0"/>
              </a:rPr>
              <a:t>Additional Insured: </a:t>
            </a:r>
            <a:r>
              <a:rPr lang="en-US" sz="2200" dirty="0">
                <a:latin typeface="Amaranth" panose="02000503050000020004" pitchFamily="2" charset="0"/>
              </a:rPr>
              <a:t>The landlord often requires that they be named as an "additional insured" on the tenant’s liability policy. </a:t>
            </a:r>
          </a:p>
          <a:p>
            <a:pPr marL="342900" indent="-342900">
              <a:spcAft>
                <a:spcPts val="1200"/>
              </a:spcAft>
              <a:buFont typeface="Arial" panose="020B0604020202020204" pitchFamily="34" charset="0"/>
              <a:buChar char="•"/>
            </a:pPr>
            <a:r>
              <a:rPr lang="en-US" sz="2200" b="1" dirty="0">
                <a:latin typeface="Amaranth" panose="02000503050000020004" pitchFamily="2" charset="0"/>
              </a:rPr>
              <a:t>Cancellation/Modification in Coverage: </a:t>
            </a:r>
            <a:r>
              <a:rPr lang="en-US" sz="2200" dirty="0">
                <a:latin typeface="Amaranth" panose="02000503050000020004" pitchFamily="2" charset="0"/>
              </a:rPr>
              <a:t>Notice period to the other party if an insurance policy is going to be canceled, non-renewed, or materially modified.</a:t>
            </a:r>
          </a:p>
          <a:p>
            <a:pPr marL="342900" indent="-342900">
              <a:spcAft>
                <a:spcPts val="1200"/>
              </a:spcAft>
              <a:buFont typeface="Arial" panose="020B0604020202020204" pitchFamily="34" charset="0"/>
              <a:buChar char="•"/>
            </a:pPr>
            <a:r>
              <a:rPr lang="en-US" sz="2200" b="1" dirty="0">
                <a:latin typeface="Amaranth" panose="02000503050000020004" pitchFamily="2" charset="0"/>
              </a:rPr>
              <a:t>Waiver of Subrogation: </a:t>
            </a:r>
            <a:r>
              <a:rPr lang="en-US" sz="2200" dirty="0">
                <a:latin typeface="Amaranth" panose="02000503050000020004" pitchFamily="2" charset="0"/>
              </a:rPr>
              <a:t>The insurance companies waive their right to pursue a claim against the other party (landlord or tenant) for losses that are covered by insurance.</a:t>
            </a:r>
          </a:p>
        </p:txBody>
      </p:sp>
    </p:spTree>
    <p:extLst>
      <p:ext uri="{BB962C8B-B14F-4D97-AF65-F5344CB8AC3E}">
        <p14:creationId xmlns:p14="http://schemas.microsoft.com/office/powerpoint/2010/main" val="35845966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Types of Insurance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5109091"/>
          </a:xfrm>
          <a:prstGeom prst="rect">
            <a:avLst/>
          </a:prstGeom>
          <a:noFill/>
        </p:spPr>
        <p:txBody>
          <a:bodyPr wrap="square">
            <a:spAutoFit/>
          </a:bodyPr>
          <a:lstStyle/>
          <a:p>
            <a:pPr>
              <a:spcAft>
                <a:spcPts val="1200"/>
              </a:spcAft>
            </a:pPr>
            <a:r>
              <a:rPr lang="en-US" sz="2200" b="1" dirty="0">
                <a:latin typeface="Amaranth" panose="02000503050000020004" pitchFamily="2" charset="0"/>
              </a:rPr>
              <a:t>Types of Insurance:</a:t>
            </a:r>
          </a:p>
          <a:p>
            <a:pPr marL="342900" indent="-342900">
              <a:spcAft>
                <a:spcPts val="1200"/>
              </a:spcAft>
              <a:buFont typeface="Arial" panose="020B0604020202020204" pitchFamily="34" charset="0"/>
              <a:buChar char="•"/>
            </a:pPr>
            <a:r>
              <a:rPr lang="en-US" sz="2200" b="1" dirty="0">
                <a:latin typeface="Amaranth" panose="02000503050000020004" pitchFamily="2" charset="0"/>
              </a:rPr>
              <a:t>Commercial General Liability Insurance (CGL): </a:t>
            </a:r>
            <a:r>
              <a:rPr lang="en-US" sz="2200" dirty="0">
                <a:latin typeface="Amaranth" panose="02000503050000020004" pitchFamily="2" charset="0"/>
              </a:rPr>
              <a:t>Covers bodily injury, property damage, and personal injury claims arising from the tenant’s operations on the premises.</a:t>
            </a:r>
          </a:p>
          <a:p>
            <a:pPr marL="342900" indent="-342900">
              <a:spcAft>
                <a:spcPts val="1200"/>
              </a:spcAft>
              <a:buFont typeface="Arial" panose="020B0604020202020204" pitchFamily="34" charset="0"/>
              <a:buChar char="•"/>
            </a:pPr>
            <a:r>
              <a:rPr lang="en-US" sz="2200" b="1" dirty="0">
                <a:latin typeface="Amaranth" panose="02000503050000020004" pitchFamily="2" charset="0"/>
              </a:rPr>
              <a:t>Property Insurance:</a:t>
            </a:r>
            <a:r>
              <a:rPr lang="en-US" sz="2200" dirty="0">
                <a:latin typeface="Amaranth" panose="02000503050000020004" pitchFamily="2" charset="0"/>
              </a:rPr>
              <a:t> Protects against damage to or loss of the tenant’s personal property, inventory, and improvements within the leased premises. The landlord may also require property insurance covering the building structure.</a:t>
            </a:r>
          </a:p>
          <a:p>
            <a:pPr marL="342900" indent="-342900">
              <a:spcAft>
                <a:spcPts val="1200"/>
              </a:spcAft>
              <a:buFont typeface="Arial" panose="020B0604020202020204" pitchFamily="34" charset="0"/>
              <a:buChar char="•"/>
            </a:pPr>
            <a:r>
              <a:rPr lang="en-US" sz="2200" b="1" dirty="0">
                <a:latin typeface="Amaranth" panose="02000503050000020004" pitchFamily="2" charset="0"/>
              </a:rPr>
              <a:t>Business Interruption Insurance: </a:t>
            </a:r>
            <a:r>
              <a:rPr lang="en-US" sz="2200" dirty="0">
                <a:latin typeface="Amaranth" panose="02000503050000020004" pitchFamily="2" charset="0"/>
              </a:rPr>
              <a:t>Compensates the tenant for lost income and ongoing expenses if the business is temporarily closed due to a covered event (e.g., fire, flood).</a:t>
            </a:r>
          </a:p>
          <a:p>
            <a:pPr marL="342900" indent="-342900">
              <a:spcAft>
                <a:spcPts val="1200"/>
              </a:spcAft>
              <a:buFont typeface="Arial" panose="020B0604020202020204" pitchFamily="34" charset="0"/>
              <a:buChar char="•"/>
            </a:pPr>
            <a:r>
              <a:rPr lang="en-US" sz="2200" b="1" dirty="0">
                <a:latin typeface="Amaranth" panose="02000503050000020004" pitchFamily="2" charset="0"/>
              </a:rPr>
              <a:t>Workers' Compensation Insurance: </a:t>
            </a:r>
            <a:r>
              <a:rPr lang="en-US" sz="2200" dirty="0">
                <a:latin typeface="Amaranth" panose="02000503050000020004" pitchFamily="2" charset="0"/>
              </a:rPr>
              <a:t>Required if the tenant has employees, this insurance covers medical expenses and lost wages for employees injured on the job.</a:t>
            </a:r>
          </a:p>
        </p:txBody>
      </p:sp>
    </p:spTree>
    <p:extLst>
      <p:ext uri="{BB962C8B-B14F-4D97-AF65-F5344CB8AC3E}">
        <p14:creationId xmlns:p14="http://schemas.microsoft.com/office/powerpoint/2010/main" val="6833177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8949110" cy="584775"/>
          </a:xfrm>
          <a:prstGeom prst="rect">
            <a:avLst/>
          </a:prstGeom>
          <a:noFill/>
        </p:spPr>
        <p:txBody>
          <a:bodyPr wrap="square">
            <a:spAutoFit/>
          </a:bodyPr>
          <a:lstStyle/>
          <a:p>
            <a:r>
              <a:rPr lang="en-US" sz="3200" b="1" dirty="0" err="1">
                <a:latin typeface="Amaranth" panose="02000503050000020004" pitchFamily="2" charset="0"/>
              </a:rPr>
              <a:t>OpEx</a:t>
            </a:r>
            <a:r>
              <a:rPr lang="en-US" sz="3200" b="1" dirty="0">
                <a:latin typeface="Amaranth" panose="02000503050000020004" pitchFamily="2" charset="0"/>
              </a:rPr>
              <a:t>/CAM - Elements to be captured</a:t>
            </a:r>
            <a:endParaRPr lang="en-IN" sz="3200" b="1" dirty="0">
              <a:latin typeface="Amaranth" panose="02000503050000020004" pitchFamily="2" charset="0"/>
            </a:endParaRP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a:t>-----------------------------------------------------------------------------------------------------------------------------</a:t>
            </a:r>
            <a:endParaRPr lang="en-IN" sz="2400" dirty="0"/>
          </a:p>
        </p:txBody>
      </p:sp>
      <p:sp>
        <p:nvSpPr>
          <p:cNvPr id="2" name="TextBox 1">
            <a:extLst>
              <a:ext uri="{FF2B5EF4-FFF2-40B4-BE49-F238E27FC236}">
                <a16:creationId xmlns:a16="http://schemas.microsoft.com/office/drawing/2014/main" id="{8823B62F-2194-55D8-EE16-06E04072741B}"/>
              </a:ext>
            </a:extLst>
          </p:cNvPr>
          <p:cNvSpPr txBox="1"/>
          <p:nvPr/>
        </p:nvSpPr>
        <p:spPr>
          <a:xfrm>
            <a:off x="845741" y="1520556"/>
            <a:ext cx="10378985" cy="3416320"/>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dirty="0">
                <a:latin typeface="Amaranth" panose="02000503050000020004" pitchFamily="2" charset="0"/>
              </a:rPr>
              <a:t>Payment Method (</a:t>
            </a:r>
            <a:r>
              <a:rPr lang="en-US" sz="2200" dirty="0" err="1">
                <a:latin typeface="Amaranth" panose="02000503050000020004" pitchFamily="2" charset="0"/>
              </a:rPr>
              <a:t>i.e</a:t>
            </a:r>
            <a:r>
              <a:rPr lang="en-US" sz="2200" dirty="0">
                <a:latin typeface="Amaranth" panose="02000503050000020004" pitchFamily="2" charset="0"/>
              </a:rPr>
              <a:t> Includes in Base Rent directly through add on factor/PRS/Excess over Base Year/directly to Vendor)</a:t>
            </a:r>
          </a:p>
          <a:p>
            <a:pPr marL="342900" indent="-342900">
              <a:spcAft>
                <a:spcPts val="1200"/>
              </a:spcAft>
              <a:buFont typeface="Arial" panose="020B0604020202020204" pitchFamily="34" charset="0"/>
              <a:buChar char="•"/>
            </a:pPr>
            <a:r>
              <a:rPr lang="en-US" sz="2200" dirty="0">
                <a:latin typeface="Amaranth" panose="02000503050000020004" pitchFamily="2" charset="0"/>
              </a:rPr>
              <a:t>Base Year, Expense Stop if any and its PRS% (i.e. Increases in OPEX paid on a pro rata share over Base Year).</a:t>
            </a:r>
          </a:p>
          <a:p>
            <a:pPr marL="342900" indent="-342900">
              <a:spcAft>
                <a:spcPts val="1200"/>
              </a:spcAft>
              <a:buFont typeface="Arial" panose="020B0604020202020204" pitchFamily="34" charset="0"/>
              <a:buChar char="•"/>
            </a:pPr>
            <a:r>
              <a:rPr lang="en-US" sz="2200" dirty="0">
                <a:latin typeface="Amaranth" panose="02000503050000020004" pitchFamily="2" charset="0"/>
              </a:rPr>
              <a:t>Estimated amount paid in pre-defined frequencies (Estimated amount/frequency). </a:t>
            </a:r>
          </a:p>
          <a:p>
            <a:pPr marL="342900" indent="-342900">
              <a:spcAft>
                <a:spcPts val="1200"/>
              </a:spcAft>
              <a:buFont typeface="Arial" panose="020B0604020202020204" pitchFamily="34" charset="0"/>
              <a:buChar char="•"/>
            </a:pPr>
            <a:r>
              <a:rPr lang="en-US" sz="2200" dirty="0">
                <a:latin typeface="Amaranth" panose="02000503050000020004" pitchFamily="2" charset="0"/>
              </a:rPr>
              <a:t>Inclusions and exclusions</a:t>
            </a:r>
          </a:p>
          <a:p>
            <a:pPr marL="342900" indent="-342900">
              <a:spcAft>
                <a:spcPts val="1200"/>
              </a:spcAft>
              <a:buFont typeface="Arial" panose="020B0604020202020204" pitchFamily="34" charset="0"/>
              <a:buChar char="•"/>
            </a:pPr>
            <a:r>
              <a:rPr lang="en-US" sz="2200" dirty="0">
                <a:latin typeface="Amaranth" panose="02000503050000020004" pitchFamily="2" charset="0"/>
              </a:rPr>
              <a:t>Reconciliation method and adjustments (Any adjustment after reconciliation to be made within specific period. [over payment or under payment (optional)])</a:t>
            </a:r>
          </a:p>
        </p:txBody>
      </p:sp>
    </p:spTree>
    <p:extLst>
      <p:ext uri="{BB962C8B-B14F-4D97-AF65-F5344CB8AC3E}">
        <p14:creationId xmlns:p14="http://schemas.microsoft.com/office/powerpoint/2010/main" val="37791391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Types of Insurance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431435"/>
          </a:xfrm>
          <a:prstGeom prst="rect">
            <a:avLst/>
          </a:prstGeom>
          <a:noFill/>
        </p:spPr>
        <p:txBody>
          <a:bodyPr wrap="square">
            <a:spAutoFit/>
          </a:bodyPr>
          <a:lstStyle/>
          <a:p>
            <a:pPr>
              <a:spcAft>
                <a:spcPts val="1200"/>
              </a:spcAft>
            </a:pPr>
            <a:r>
              <a:rPr lang="en-US" sz="2200" b="1" dirty="0">
                <a:latin typeface="Amaranth" panose="02000503050000020004" pitchFamily="2" charset="0"/>
              </a:rPr>
              <a:t>Types of Insurance:</a:t>
            </a:r>
          </a:p>
          <a:p>
            <a:pPr marL="342900" indent="-342900">
              <a:spcAft>
                <a:spcPts val="1200"/>
              </a:spcAft>
              <a:buFont typeface="Arial" panose="020B0604020202020204" pitchFamily="34" charset="0"/>
              <a:buChar char="•"/>
            </a:pPr>
            <a:r>
              <a:rPr lang="en-US" sz="2200" b="1" dirty="0">
                <a:latin typeface="Amaranth" panose="02000503050000020004" pitchFamily="2" charset="0"/>
              </a:rPr>
              <a:t>Auto Liability Insurance:</a:t>
            </a:r>
            <a:r>
              <a:rPr lang="en-US" sz="2200" dirty="0">
                <a:latin typeface="Amaranth" panose="02000503050000020004" pitchFamily="2" charset="0"/>
              </a:rPr>
              <a:t> If the tenant uses vehicles for business purposes, this insurance covers liability arising from vehicle accidents.</a:t>
            </a:r>
          </a:p>
          <a:p>
            <a:pPr marL="342900" indent="-342900">
              <a:spcAft>
                <a:spcPts val="1200"/>
              </a:spcAft>
              <a:buFont typeface="Arial" panose="020B0604020202020204" pitchFamily="34" charset="0"/>
              <a:buChar char="•"/>
            </a:pPr>
            <a:r>
              <a:rPr lang="en-US" sz="2200" b="1" dirty="0">
                <a:latin typeface="Amaranth" panose="02000503050000020004" pitchFamily="2" charset="0"/>
              </a:rPr>
              <a:t>Umbrella or Excess Liability Insurance:</a:t>
            </a:r>
            <a:r>
              <a:rPr lang="en-US" sz="2200" dirty="0">
                <a:latin typeface="Amaranth" panose="02000503050000020004" pitchFamily="2" charset="0"/>
              </a:rPr>
              <a:t> Provides additional coverage beyond the limits of the primary liability policies (e.g., CGL, auto liability). It serves as a safety net for large claims that exceed the primary policy limits.</a:t>
            </a:r>
          </a:p>
        </p:txBody>
      </p:sp>
    </p:spTree>
    <p:extLst>
      <p:ext uri="{BB962C8B-B14F-4D97-AF65-F5344CB8AC3E}">
        <p14:creationId xmlns:p14="http://schemas.microsoft.com/office/powerpoint/2010/main" val="313473017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Notices</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923877"/>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Notices Clause specifies the procedures and requirements for delivering formal communications between the landlord and the tenant.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This clause ensures that both parties understand how and when notices related to the lease must be given, what constitutes proper notice, and the legal implications of those notices.</a:t>
            </a:r>
          </a:p>
        </p:txBody>
      </p:sp>
    </p:spTree>
    <p:extLst>
      <p:ext uri="{BB962C8B-B14F-4D97-AF65-F5344CB8AC3E}">
        <p14:creationId xmlns:p14="http://schemas.microsoft.com/office/powerpoint/2010/main" val="29620704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Notices – Elements to be captured</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923877"/>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Method of delivery: </a:t>
            </a:r>
            <a:r>
              <a:rPr lang="en-US" sz="2200" dirty="0">
                <a:latin typeface="Amaranth" panose="02000503050000020004" pitchFamily="2" charset="0"/>
              </a:rPr>
              <a:t>Specifies how notices must be delivered (e.g., email, certified mail, hand delivery).</a:t>
            </a:r>
          </a:p>
          <a:p>
            <a:pPr marL="342900" indent="-342900">
              <a:spcAft>
                <a:spcPts val="1200"/>
              </a:spcAft>
              <a:buFont typeface="Arial" panose="020B0604020202020204" pitchFamily="34" charset="0"/>
              <a:buChar char="•"/>
            </a:pPr>
            <a:r>
              <a:rPr lang="en-US" sz="2200" b="1" dirty="0">
                <a:latin typeface="Amaranth" panose="02000503050000020004" pitchFamily="2" charset="0"/>
              </a:rPr>
              <a:t>Address for notice: </a:t>
            </a:r>
            <a:r>
              <a:rPr lang="en-US" sz="2200" dirty="0">
                <a:latin typeface="Amaranth" panose="02000503050000020004" pitchFamily="2" charset="0"/>
              </a:rPr>
              <a:t>Designates the addresses where notices must be sent.</a:t>
            </a:r>
          </a:p>
          <a:p>
            <a:pPr marL="342900" indent="-342900">
              <a:spcAft>
                <a:spcPts val="1200"/>
              </a:spcAft>
              <a:buFont typeface="Arial" panose="020B0604020202020204" pitchFamily="34" charset="0"/>
              <a:buChar char="•"/>
            </a:pPr>
            <a:r>
              <a:rPr lang="en-US" sz="2200" b="1" dirty="0">
                <a:latin typeface="Amaranth" panose="02000503050000020004" pitchFamily="2" charset="0"/>
              </a:rPr>
              <a:t>Timeframes for notice: </a:t>
            </a:r>
            <a:r>
              <a:rPr lang="en-US" sz="2200" dirty="0">
                <a:latin typeface="Amaranth" panose="02000503050000020004" pitchFamily="2" charset="0"/>
              </a:rPr>
              <a:t>Establishes the timeframe for providing notices (e.g., number of days' notice for lease termination).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Proof of notice: </a:t>
            </a:r>
            <a:r>
              <a:rPr lang="en-US" sz="2200" dirty="0">
                <a:latin typeface="Amaranth" panose="02000503050000020004" pitchFamily="2" charset="0"/>
              </a:rPr>
              <a:t>May require proof of notice delivery, such as certified mail receipts or email confirmations.</a:t>
            </a:r>
          </a:p>
        </p:txBody>
      </p:sp>
    </p:spTree>
    <p:extLst>
      <p:ext uri="{BB962C8B-B14F-4D97-AF65-F5344CB8AC3E}">
        <p14:creationId xmlns:p14="http://schemas.microsoft.com/office/powerpoint/2010/main" val="33054903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Subordination, Non-Disturbance, and Attornment (SNDA)</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262432"/>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Subordination, Non-Disturbance, and Attornment (SNDA) Clause is a critical provision that outlines the relationship between the tenant's leasehold interest and the landlord's financing arrangements, typically with a lender or mortgagee.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SNDA clause ensures that the rights of the tenant are protected in the event of a change in ownership due to foreclosure or other similar circumstances, while also addressing the lender's interests.</a:t>
            </a:r>
          </a:p>
        </p:txBody>
      </p:sp>
    </p:spTree>
    <p:extLst>
      <p:ext uri="{BB962C8B-B14F-4D97-AF65-F5344CB8AC3E}">
        <p14:creationId xmlns:p14="http://schemas.microsoft.com/office/powerpoint/2010/main" val="19661312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SNDA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Subordination:</a:t>
            </a:r>
          </a:p>
          <a:p>
            <a:pPr marL="342900" indent="-342900">
              <a:spcAft>
                <a:spcPts val="1200"/>
              </a:spcAft>
              <a:buFont typeface="Arial" panose="020B0604020202020204" pitchFamily="34" charset="0"/>
              <a:buChar char="•"/>
            </a:pPr>
            <a:r>
              <a:rPr lang="en-US" sz="2200" dirty="0">
                <a:latin typeface="Amaranth" panose="02000503050000020004" pitchFamily="2" charset="0"/>
              </a:rPr>
              <a:t>Subordination refers to the tenant agreeing that their leasehold interest is subordinate to the lien of the landlord's mortgage or deed of trust. This means that the lender's rights take precedence over the tenant's rights in the event of a foreclosure.</a:t>
            </a:r>
          </a:p>
          <a:p>
            <a:pPr>
              <a:spcAft>
                <a:spcPts val="1200"/>
              </a:spcAft>
            </a:pPr>
            <a:r>
              <a:rPr lang="en-US" sz="2200" b="1" dirty="0">
                <a:latin typeface="Amaranth" panose="02000503050000020004" pitchFamily="2" charset="0"/>
              </a:rPr>
              <a:t>Non-Disturbance:</a:t>
            </a:r>
          </a:p>
          <a:p>
            <a:pPr marL="342900" indent="-342900">
              <a:spcAft>
                <a:spcPts val="1200"/>
              </a:spcAft>
              <a:buFont typeface="Arial" panose="020B0604020202020204" pitchFamily="34" charset="0"/>
              <a:buChar char="•"/>
            </a:pPr>
            <a:r>
              <a:rPr lang="en-US" sz="2200" dirty="0">
                <a:latin typeface="Amaranth" panose="02000503050000020004" pitchFamily="2" charset="0"/>
              </a:rPr>
              <a:t>Non-disturbance is the tenant’s protection in the event of foreclosure. The lender agrees that, as long as the tenant is not in default under the lease, the tenant’s possession and rights under the lease will not be disturbed even if the lender takes over the property.</a:t>
            </a:r>
          </a:p>
        </p:txBody>
      </p:sp>
    </p:spTree>
    <p:extLst>
      <p:ext uri="{BB962C8B-B14F-4D97-AF65-F5344CB8AC3E}">
        <p14:creationId xmlns:p14="http://schemas.microsoft.com/office/powerpoint/2010/main" val="17969883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SNDA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585323"/>
          </a:xfrm>
          <a:prstGeom prst="rect">
            <a:avLst/>
          </a:prstGeom>
          <a:noFill/>
        </p:spPr>
        <p:txBody>
          <a:bodyPr wrap="square">
            <a:spAutoFit/>
          </a:bodyPr>
          <a:lstStyle/>
          <a:p>
            <a:pPr>
              <a:spcAft>
                <a:spcPts val="1200"/>
              </a:spcAft>
            </a:pPr>
            <a:r>
              <a:rPr lang="en-US" sz="2200" b="1" dirty="0">
                <a:latin typeface="Amaranth" panose="02000503050000020004" pitchFamily="2" charset="0"/>
              </a:rPr>
              <a:t>Attornment:</a:t>
            </a:r>
          </a:p>
          <a:p>
            <a:pPr marL="342900" indent="-342900">
              <a:spcAft>
                <a:spcPts val="1200"/>
              </a:spcAft>
              <a:buFont typeface="Arial" panose="020B0604020202020204" pitchFamily="34" charset="0"/>
              <a:buChar char="•"/>
            </a:pPr>
            <a:r>
              <a:rPr lang="en-US" sz="2200" dirty="0">
                <a:latin typeface="Amaranth" panose="02000503050000020004" pitchFamily="2" charset="0"/>
              </a:rPr>
              <a:t>Attornment is the tenant’s agreement to recognize and accept the lender (or any subsequent purchaser in a foreclosure sale) as the new landlord, continuing to honor the lease terms.</a:t>
            </a:r>
          </a:p>
          <a:p>
            <a:pPr>
              <a:spcAft>
                <a:spcPts val="1200"/>
              </a:spcAft>
            </a:pPr>
            <a:r>
              <a:rPr lang="en-US" sz="2200" b="1" dirty="0">
                <a:latin typeface="Amaranth" panose="02000503050000020004" pitchFamily="2" charset="0"/>
              </a:rPr>
              <a:t>Time frame:</a:t>
            </a:r>
          </a:p>
          <a:p>
            <a:pPr marL="342900" indent="-342900">
              <a:spcAft>
                <a:spcPts val="1200"/>
              </a:spcAft>
              <a:buFont typeface="Arial" panose="020B0604020202020204" pitchFamily="34" charset="0"/>
              <a:buChar char="•"/>
            </a:pPr>
            <a:r>
              <a:rPr lang="en-US" sz="2200" dirty="0">
                <a:latin typeface="Amaranth" panose="02000503050000020004" pitchFamily="2" charset="0"/>
              </a:rPr>
              <a:t>The time frame required for the execution of SNDA.</a:t>
            </a:r>
          </a:p>
        </p:txBody>
      </p:sp>
    </p:spTree>
    <p:extLst>
      <p:ext uri="{BB962C8B-B14F-4D97-AF65-F5344CB8AC3E}">
        <p14:creationId xmlns:p14="http://schemas.microsoft.com/office/powerpoint/2010/main" val="22014717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Signage</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Signage Clause outlines the rights and responsibilities of the tenant and landlord regarding the placement, size, design, and maintenance of signs on or around the leased premises.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This clause is particularly important in retail, office, and commercial leases where signage plays a crucial role in the tenant's business visibility and branding. It ensures that signs are installed and maintained in a way that balances the tenant's need for branding and advertising with the landlord's interest in maintaining a visually appealing and compliant property.</a:t>
            </a:r>
          </a:p>
        </p:txBody>
      </p:sp>
    </p:spTree>
    <p:extLst>
      <p:ext uri="{BB962C8B-B14F-4D97-AF65-F5344CB8AC3E}">
        <p14:creationId xmlns:p14="http://schemas.microsoft.com/office/powerpoint/2010/main" val="40946803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Signage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2400657"/>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Permitted signs: </a:t>
            </a:r>
            <a:r>
              <a:rPr lang="en-US" sz="2200" dirty="0">
                <a:latin typeface="Amaranth" panose="02000503050000020004" pitchFamily="2" charset="0"/>
              </a:rPr>
              <a:t>Types of signs allowed (e.g., logo, directional, informational).</a:t>
            </a:r>
          </a:p>
          <a:p>
            <a:pPr marL="342900" indent="-342900">
              <a:spcAft>
                <a:spcPts val="1200"/>
              </a:spcAft>
              <a:buFont typeface="Arial" panose="020B0604020202020204" pitchFamily="34" charset="0"/>
              <a:buChar char="•"/>
            </a:pPr>
            <a:r>
              <a:rPr lang="en-US" sz="2200" b="1" dirty="0">
                <a:latin typeface="Amaranth" panose="02000503050000020004" pitchFamily="2" charset="0"/>
              </a:rPr>
              <a:t>Sign size and location: </a:t>
            </a:r>
            <a:r>
              <a:rPr lang="en-US" sz="2200" dirty="0">
                <a:latin typeface="Amaranth" panose="02000503050000020004" pitchFamily="2" charset="0"/>
              </a:rPr>
              <a:t>Restrictions on size, placement, and visibility.</a:t>
            </a:r>
          </a:p>
          <a:p>
            <a:pPr marL="342900" indent="-342900">
              <a:spcAft>
                <a:spcPts val="1200"/>
              </a:spcAft>
              <a:buFont typeface="Arial" panose="020B0604020202020204" pitchFamily="34" charset="0"/>
              <a:buChar char="•"/>
            </a:pPr>
            <a:r>
              <a:rPr lang="en-US" sz="2200" b="1" dirty="0">
                <a:latin typeface="Amaranth" panose="02000503050000020004" pitchFamily="2" charset="0"/>
              </a:rPr>
              <a:t>Sign installation: </a:t>
            </a:r>
            <a:r>
              <a:rPr lang="en-US" sz="2200" dirty="0">
                <a:latin typeface="Amaranth" panose="02000503050000020004" pitchFamily="2" charset="0"/>
              </a:rPr>
              <a:t>Requirements for installation, maintenance, and removal.</a:t>
            </a:r>
          </a:p>
          <a:p>
            <a:pPr marL="342900" indent="-342900">
              <a:spcAft>
                <a:spcPts val="1200"/>
              </a:spcAft>
              <a:buFont typeface="Arial" panose="020B0604020202020204" pitchFamily="34" charset="0"/>
              <a:buChar char="•"/>
            </a:pPr>
            <a:r>
              <a:rPr lang="en-US" sz="2200" b="1" dirty="0">
                <a:latin typeface="Amaranth" panose="02000503050000020004" pitchFamily="2" charset="0"/>
              </a:rPr>
              <a:t>Landlord approval: </a:t>
            </a:r>
            <a:r>
              <a:rPr lang="en-US" sz="2200" dirty="0">
                <a:latin typeface="Amaranth" panose="02000503050000020004" pitchFamily="2" charset="0"/>
              </a:rPr>
              <a:t>Process for obtaining landlord approval for signs.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Removal: </a:t>
            </a:r>
            <a:r>
              <a:rPr lang="en-US" sz="2200" dirty="0">
                <a:latin typeface="Amaranth" panose="02000503050000020004" pitchFamily="2" charset="0"/>
              </a:rPr>
              <a:t>Removal of signage at the expiration of the term.</a:t>
            </a:r>
          </a:p>
        </p:txBody>
      </p:sp>
    </p:spTree>
    <p:extLst>
      <p:ext uri="{BB962C8B-B14F-4D97-AF65-F5344CB8AC3E}">
        <p14:creationId xmlns:p14="http://schemas.microsoft.com/office/powerpoint/2010/main" val="6636628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Surrender of Premises</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277938"/>
            <a:ext cx="10378985" cy="3939540"/>
          </a:xfrm>
          <a:prstGeom prst="rect">
            <a:avLst/>
          </a:prstGeom>
          <a:noFill/>
        </p:spPr>
        <p:txBody>
          <a:bodyPr wrap="square">
            <a:spAutoFit/>
          </a:bodyPr>
          <a:lstStyle/>
          <a:p>
            <a:pPr>
              <a:spcAft>
                <a:spcPts val="1200"/>
              </a:spcAft>
            </a:pPr>
            <a:r>
              <a:rPr lang="en-US" sz="2200" b="1" dirty="0">
                <a:latin typeface="Amaranth" panose="02000503050000020004" pitchFamily="2" charset="0"/>
              </a:rPr>
              <a:t>Definition:</a:t>
            </a:r>
          </a:p>
          <a:p>
            <a:pPr marL="342900" indent="-342900">
              <a:spcAft>
                <a:spcPts val="1200"/>
              </a:spcAft>
              <a:buFont typeface="Arial" panose="020B0604020202020204" pitchFamily="34" charset="0"/>
              <a:buChar char="•"/>
            </a:pPr>
            <a:r>
              <a:rPr lang="en-US" sz="2200" dirty="0">
                <a:latin typeface="Amaranth" panose="02000503050000020004" pitchFamily="2" charset="0"/>
              </a:rPr>
              <a:t>The Surrender of Premises Clause outlines the tenant's obligations regarding the condition and return of the leased premises to the landlord at the end of the lease term. This clause is critical for defining the expectations for how the premises should be left when the tenant vacates, including any repairs, cleaning, or restoration that may be required. </a:t>
            </a:r>
          </a:p>
          <a:p>
            <a:pPr>
              <a:spcAft>
                <a:spcPts val="1200"/>
              </a:spcAft>
            </a:pPr>
            <a:r>
              <a:rPr lang="en-US" sz="2200" b="1" dirty="0">
                <a:latin typeface="Amaranth" panose="02000503050000020004" pitchFamily="2" charset="0"/>
              </a:rPr>
              <a:t>Purpose:</a:t>
            </a:r>
          </a:p>
          <a:p>
            <a:pPr marL="342900" indent="-342900">
              <a:spcAft>
                <a:spcPts val="1200"/>
              </a:spcAft>
              <a:buFont typeface="Arial" panose="020B0604020202020204" pitchFamily="34" charset="0"/>
              <a:buChar char="•"/>
            </a:pPr>
            <a:r>
              <a:rPr lang="en-US" sz="2200" dirty="0">
                <a:latin typeface="Amaranth" panose="02000503050000020004" pitchFamily="2" charset="0"/>
              </a:rPr>
              <a:t>The Surrender of Premises Clause ensures that the tenant leaves the premises in a condition that allows the landlord to re-rent or re-use the space without unnecessary delay or expense, protecting the landlord's investment.</a:t>
            </a:r>
          </a:p>
        </p:txBody>
      </p:sp>
    </p:spTree>
    <p:extLst>
      <p:ext uri="{BB962C8B-B14F-4D97-AF65-F5344CB8AC3E}">
        <p14:creationId xmlns:p14="http://schemas.microsoft.com/office/powerpoint/2010/main" val="331258054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68C88C62-7BEF-C7E2-6C71-376B8891B847}"/>
              </a:ext>
            </a:extLst>
          </p:cNvPr>
          <p:cNvSpPr>
            <a:spLocks noGrp="1"/>
          </p:cNvSpPr>
          <p:nvPr>
            <p:ph type="ftr" sz="quarter" idx="13"/>
          </p:nvPr>
        </p:nvSpPr>
        <p:spPr/>
        <p:txBody>
          <a:bodyPr/>
          <a:lstStyle/>
          <a:p>
            <a:r>
              <a:rPr lang="en-US" noProof="0"/>
              <a:t>RECAM SOLUTIONS PRIVATE LIMITED</a:t>
            </a:r>
            <a:endParaRPr lang="en-US" noProof="0" dirty="0"/>
          </a:p>
        </p:txBody>
      </p:sp>
      <p:sp>
        <p:nvSpPr>
          <p:cNvPr id="7" name="TextBox 6">
            <a:extLst>
              <a:ext uri="{FF2B5EF4-FFF2-40B4-BE49-F238E27FC236}">
                <a16:creationId xmlns:a16="http://schemas.microsoft.com/office/drawing/2014/main" id="{1E5080DE-E46D-7494-2B8A-95CFFCB40015}"/>
              </a:ext>
            </a:extLst>
          </p:cNvPr>
          <p:cNvSpPr txBox="1"/>
          <p:nvPr/>
        </p:nvSpPr>
        <p:spPr>
          <a:xfrm>
            <a:off x="316188" y="371301"/>
            <a:ext cx="11748294" cy="584775"/>
          </a:xfrm>
          <a:prstGeom prst="rect">
            <a:avLst/>
          </a:prstGeom>
          <a:noFill/>
        </p:spPr>
        <p:txBody>
          <a:bodyPr wrap="square">
            <a:spAutoFit/>
          </a:bodyPr>
          <a:lstStyle/>
          <a:p>
            <a:r>
              <a:rPr lang="en-US" sz="3200" b="1" dirty="0">
                <a:latin typeface="Amaranth" panose="02000503050000020004" pitchFamily="2" charset="0"/>
              </a:rPr>
              <a:t>Surrender of Premises – Elements to be captured </a:t>
            </a:r>
          </a:p>
        </p:txBody>
      </p:sp>
      <p:sp>
        <p:nvSpPr>
          <p:cNvPr id="22" name="TextBox 21">
            <a:extLst>
              <a:ext uri="{FF2B5EF4-FFF2-40B4-BE49-F238E27FC236}">
                <a16:creationId xmlns:a16="http://schemas.microsoft.com/office/drawing/2014/main" id="{7CC6DF2C-ECC9-7422-B6EB-D586EC485CCF}"/>
              </a:ext>
            </a:extLst>
          </p:cNvPr>
          <p:cNvSpPr txBox="1"/>
          <p:nvPr/>
        </p:nvSpPr>
        <p:spPr>
          <a:xfrm>
            <a:off x="219075" y="802960"/>
            <a:ext cx="12006813" cy="461665"/>
          </a:xfrm>
          <a:prstGeom prst="rect">
            <a:avLst/>
          </a:prstGeom>
          <a:noFill/>
        </p:spPr>
        <p:txBody>
          <a:bodyPr wrap="none" rtlCol="0">
            <a:spAutoFit/>
          </a:bodyPr>
          <a:lstStyle/>
          <a:p>
            <a:r>
              <a:rPr lang="en-IN" sz="2400" dirty="0"/>
              <a:t>-----------------------------------------------------------------------------------------------------------------------------</a:t>
            </a:r>
          </a:p>
        </p:txBody>
      </p:sp>
      <p:sp>
        <p:nvSpPr>
          <p:cNvPr id="5" name="TextBox 4">
            <a:extLst>
              <a:ext uri="{FF2B5EF4-FFF2-40B4-BE49-F238E27FC236}">
                <a16:creationId xmlns:a16="http://schemas.microsoft.com/office/drawing/2014/main" id="{89911860-BD4B-3962-7C65-DBFE7415709B}"/>
              </a:ext>
            </a:extLst>
          </p:cNvPr>
          <p:cNvSpPr txBox="1"/>
          <p:nvPr/>
        </p:nvSpPr>
        <p:spPr>
          <a:xfrm>
            <a:off x="845741" y="1109980"/>
            <a:ext cx="10378985" cy="4924425"/>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200" b="1" dirty="0">
                <a:latin typeface="Amaranth" panose="02000503050000020004" pitchFamily="2" charset="0"/>
              </a:rPr>
              <a:t>Condition of premises: </a:t>
            </a:r>
            <a:r>
              <a:rPr lang="en-US" sz="2200" dirty="0">
                <a:latin typeface="Amaranth" panose="02000503050000020004" pitchFamily="2" charset="0"/>
              </a:rPr>
              <a:t>The tenant must leave the premises in good condition, reasonable wear and tear excepted.</a:t>
            </a:r>
          </a:p>
          <a:p>
            <a:pPr marL="342900" indent="-342900">
              <a:spcAft>
                <a:spcPts val="1200"/>
              </a:spcAft>
              <a:buFont typeface="Arial" panose="020B0604020202020204" pitchFamily="34" charset="0"/>
              <a:buChar char="•"/>
            </a:pPr>
            <a:r>
              <a:rPr lang="en-US" sz="2200" b="1" dirty="0">
                <a:latin typeface="Amaranth" panose="02000503050000020004" pitchFamily="2" charset="0"/>
              </a:rPr>
              <a:t>Removal of property: </a:t>
            </a:r>
            <a:r>
              <a:rPr lang="en-US" sz="2200" dirty="0">
                <a:latin typeface="Amaranth" panose="02000503050000020004" pitchFamily="2" charset="0"/>
              </a:rPr>
              <a:t>The tenant must remove all personal property, fixtures, and alterations.</a:t>
            </a:r>
          </a:p>
          <a:p>
            <a:pPr marL="342900" indent="-342900">
              <a:spcAft>
                <a:spcPts val="1200"/>
              </a:spcAft>
              <a:buFont typeface="Arial" panose="020B0604020202020204" pitchFamily="34" charset="0"/>
              <a:buChar char="•"/>
            </a:pPr>
            <a:r>
              <a:rPr lang="en-US" sz="2200" b="1" dirty="0">
                <a:latin typeface="Amaranth" panose="02000503050000020004" pitchFamily="2" charset="0"/>
              </a:rPr>
              <a:t>Repair of damage: </a:t>
            </a:r>
            <a:r>
              <a:rPr lang="en-US" sz="2200" dirty="0">
                <a:latin typeface="Amaranth" panose="02000503050000020004" pitchFamily="2" charset="0"/>
              </a:rPr>
              <a:t>The tenant must repair any damage caused by their occupancy.</a:t>
            </a:r>
          </a:p>
          <a:p>
            <a:pPr marL="342900" indent="-342900">
              <a:spcAft>
                <a:spcPts val="1200"/>
              </a:spcAft>
              <a:buFont typeface="Arial" panose="020B0604020202020204" pitchFamily="34" charset="0"/>
              <a:buChar char="•"/>
            </a:pPr>
            <a:r>
              <a:rPr lang="en-US" sz="2200" b="1" dirty="0">
                <a:latin typeface="Amaranth" panose="02000503050000020004" pitchFamily="2" charset="0"/>
              </a:rPr>
              <a:t>Return of keys: </a:t>
            </a:r>
            <a:r>
              <a:rPr lang="en-US" sz="2200" dirty="0">
                <a:latin typeface="Amaranth" panose="02000503050000020004" pitchFamily="2" charset="0"/>
              </a:rPr>
              <a:t>The tenant must return all keys to the landlord.</a:t>
            </a:r>
          </a:p>
          <a:p>
            <a:pPr marL="342900" indent="-342900">
              <a:spcAft>
                <a:spcPts val="1200"/>
              </a:spcAft>
              <a:buFont typeface="Arial" panose="020B0604020202020204" pitchFamily="34" charset="0"/>
              <a:buChar char="•"/>
            </a:pPr>
            <a:r>
              <a:rPr lang="en-US" sz="2200" b="1" dirty="0">
                <a:latin typeface="Amaranth" panose="02000503050000020004" pitchFamily="2" charset="0"/>
              </a:rPr>
              <a:t>Restoration: </a:t>
            </a:r>
            <a:r>
              <a:rPr lang="en-US" sz="2200" dirty="0">
                <a:latin typeface="Amaranth" panose="02000503050000020004" pitchFamily="2" charset="0"/>
              </a:rPr>
              <a:t>The tenant may be required to restore the premises to their original condition.</a:t>
            </a:r>
          </a:p>
          <a:p>
            <a:pPr marL="342900" indent="-342900">
              <a:spcAft>
                <a:spcPts val="1200"/>
              </a:spcAft>
              <a:buFont typeface="Arial" panose="020B0604020202020204" pitchFamily="34" charset="0"/>
              <a:buChar char="•"/>
            </a:pPr>
            <a:r>
              <a:rPr lang="en-US" sz="2200" b="1" dirty="0">
                <a:latin typeface="Amaranth" panose="02000503050000020004" pitchFamily="2" charset="0"/>
              </a:rPr>
              <a:t>Abandonment and Disposal of Property: </a:t>
            </a:r>
            <a:r>
              <a:rPr lang="en-US" sz="2200" dirty="0">
                <a:latin typeface="Amaranth" panose="02000503050000020004" pitchFamily="2" charset="0"/>
              </a:rPr>
              <a:t>Any of the tenant's property left behind after vacating the premises, landlord has the right to consider the property abandoned and dispose of it at the tenant’s expense.</a:t>
            </a:r>
          </a:p>
        </p:txBody>
      </p:sp>
    </p:spTree>
    <p:extLst>
      <p:ext uri="{BB962C8B-B14F-4D97-AF65-F5344CB8AC3E}">
        <p14:creationId xmlns:p14="http://schemas.microsoft.com/office/powerpoint/2010/main" val="39410900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Custom 129">
      <a:dk1>
        <a:sysClr val="windowText" lastClr="000000"/>
      </a:dk1>
      <a:lt1>
        <a:srgbClr val="FFFFFF"/>
      </a:lt1>
      <a:dk2>
        <a:srgbClr val="3F3F3F"/>
      </a:dk2>
      <a:lt2>
        <a:srgbClr val="F2F2F2"/>
      </a:lt2>
      <a:accent1>
        <a:srgbClr val="25C6E3"/>
      </a:accent1>
      <a:accent2>
        <a:srgbClr val="E80554"/>
      </a:accent2>
      <a:accent3>
        <a:srgbClr val="A9E26F"/>
      </a:accent3>
      <a:accent4>
        <a:srgbClr val="EAD000"/>
      </a:accent4>
      <a:accent5>
        <a:srgbClr val="1A0F49"/>
      </a:accent5>
      <a:accent6>
        <a:srgbClr val="FF4A01"/>
      </a:accent6>
      <a:hlink>
        <a:srgbClr val="25C6E3"/>
      </a:hlink>
      <a:folHlink>
        <a:srgbClr val="25C6E3"/>
      </a:folHlink>
    </a:clrScheme>
    <a:fontScheme name="Custom 147">
      <a:majorFont>
        <a:latin typeface="Corbe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16411253_Geometric presentation_AAS_v3" id="{5F394A36-244E-477B-9B00-631A6705923C}" vid="{7FC6DB14-D4FF-4031-8ADB-F8536C0C40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61FE8A-8F15-409F-AF62-619C69C0D537}">
  <ds:schemaRefs>
    <ds:schemaRef ds:uri="71af3243-3dd4-4a8d-8c0d-dd76da1f02a5"/>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16c05727-aa75-4e4a-9b5f-8a80a1165891"/>
    <ds:schemaRef ds:uri="http://www.w3.org/XML/1998/namespace"/>
    <ds:schemaRef ds:uri="http://purl.org/dc/dcmitype/"/>
  </ds:schemaRefs>
</ds:datastoreItem>
</file>

<file path=customXml/itemProps2.xml><?xml version="1.0" encoding="utf-8"?>
<ds:datastoreItem xmlns:ds="http://schemas.openxmlformats.org/officeDocument/2006/customXml" ds:itemID="{8A930687-51F2-44C8-9CE6-D1B3D6E17522}">
  <ds:schemaRefs>
    <ds:schemaRef ds:uri="http://schemas.microsoft.com/sharepoint/v3/contenttype/forms"/>
  </ds:schemaRefs>
</ds:datastoreItem>
</file>

<file path=customXml/itemProps3.xml><?xml version="1.0" encoding="utf-8"?>
<ds:datastoreItem xmlns:ds="http://schemas.openxmlformats.org/officeDocument/2006/customXml" ds:itemID="{29AE7CBC-C35C-4FA9-B339-59E31F30C6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Geometric presentation</Template>
  <TotalTime>0</TotalTime>
  <Words>11575</Words>
  <Application>Microsoft Office PowerPoint</Application>
  <PresentationFormat>Widescreen</PresentationFormat>
  <Paragraphs>869</Paragraphs>
  <Slides>116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116</vt:i4>
      </vt:variant>
    </vt:vector>
  </HeadingPairs>
  <TitlesOfParts>
    <vt:vector size="124" baseType="lpstr">
      <vt:lpstr>Amaranth</vt:lpstr>
      <vt:lpstr>Arial</vt:lpstr>
      <vt:lpstr>Calibri</vt:lpstr>
      <vt:lpstr>Calibri Light</vt:lpstr>
      <vt:lpstr>Corbel</vt:lpstr>
      <vt:lpstr>Times New Roman</vt:lpstr>
      <vt:lpstr>Wingdings</vt:lpstr>
      <vt:lpstr>Office Theme</vt:lpstr>
      <vt:lpstr>Lease  Clauses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2019-07-05T08:39:20Z</dcterms:created>
  <dcterms:modified xsi:type="dcterms:W3CDTF">2024-12-20T13:11:20Z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